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heme/themeOverride3.xml" ContentType="application/vnd.openxmlformats-officedocument.themeOverride+xml"/>
  <Override PartName="/ppt/theme/themeOverride4.xml" ContentType="application/vnd.openxmlformats-officedocument.themeOverr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</p:sldMasterIdLst>
  <p:notesMasterIdLst>
    <p:notesMasterId r:id="rId7"/>
  </p:notesMasterIdLst>
  <p:sldIdLst>
    <p:sldId id="256" r:id="rId2"/>
    <p:sldId id="267" r:id="rId3"/>
    <p:sldId id="268" r:id="rId4"/>
    <p:sldId id="269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C40000"/>
    <a:srgbClr val="C4420E"/>
    <a:srgbClr val="007635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003" autoAdjust="0"/>
    <p:restoredTop sz="94660" autoAdjust="0"/>
  </p:normalViewPr>
  <p:slideViewPr>
    <p:cSldViewPr snapToGrid="0" showGuides="1">
      <p:cViewPr varScale="1">
        <p:scale>
          <a:sx n="68" d="100"/>
          <a:sy n="68" d="100"/>
        </p:scale>
        <p:origin x="-1240" y="-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-2692" y="-84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Book1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E:\Software%20code\CMS%20Software\CMS\CMS%20Graph%20Template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E:\Software%20code\CMS%20Software\CMS\CMS%20Graph%20Template.xlsx" TargetMode="Externa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E:\Software%20code\CMS%20Software\CMS\CMS%20Graph%20Template.xlsx" TargetMode="External"/><Relationship Id="rId1" Type="http://schemas.openxmlformats.org/officeDocument/2006/relationships/themeOverride" Target="../theme/themeOverride3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oleObject" Target="file:///E:\Software%20code\CMS%20Software\CMS\CMS%20Graph%20Template.xlsx" TargetMode="External"/><Relationship Id="rId1" Type="http://schemas.openxmlformats.org/officeDocument/2006/relationships/themeOverride" Target="../theme/themeOverride4.xml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oleObject" Target="file:///E:\Software%20code\CMS%20Software\CMS\CMS%20Graph%20Template.xlsx" TargetMode="External"/><Relationship Id="rId1" Type="http://schemas.openxmlformats.org/officeDocument/2006/relationships/themeOverride" Target="../theme/themeOverride5.xml"/></Relationships>
</file>

<file path=ppt/charts/_rels/chart7.xml.rels><?xml version="1.0" encoding="UTF-8" standalone="yes"?>
<Relationships xmlns="http://schemas.openxmlformats.org/package/2006/relationships"><Relationship Id="rId2" Type="http://schemas.openxmlformats.org/officeDocument/2006/relationships/oleObject" Target="file:///E:\Software%20code\CMS%20Software\CMS\CMS%20Graph%20Template.xlsx" TargetMode="External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9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50"/>
            </a:pPr>
            <a:r>
              <a:rPr lang="en-US" sz="1050" dirty="0" err="1" smtClean="0"/>
              <a:t>Cust</a:t>
            </a:r>
            <a:r>
              <a:rPr lang="en-US" sz="1050" dirty="0" smtClean="0"/>
              <a:t> Wise Live </a:t>
            </a:r>
            <a:r>
              <a:rPr lang="en-US" sz="1050" dirty="0"/>
              <a:t>Status </a:t>
            </a:r>
          </a:p>
        </c:rich>
      </c:tx>
      <c:layout/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Sheet1!$C$7:$C$10</c:f>
              <c:strCache>
                <c:ptCount val="4"/>
                <c:pt idx="0">
                  <c:v>Cus 1</c:v>
                </c:pt>
                <c:pt idx="1">
                  <c:v>Cus 2</c:v>
                </c:pt>
                <c:pt idx="2">
                  <c:v>Cus 3</c:v>
                </c:pt>
                <c:pt idx="3">
                  <c:v>Cus 4</c:v>
                </c:pt>
              </c:strCache>
            </c:strRef>
          </c:cat>
          <c:val>
            <c:numRef>
              <c:f>Sheet1!$D$7:$D$10</c:f>
              <c:numCache>
                <c:formatCode>General</c:formatCode>
                <c:ptCount val="4"/>
                <c:pt idx="0">
                  <c:v>80</c:v>
                </c:pt>
                <c:pt idx="1">
                  <c:v>60</c:v>
                </c:pt>
                <c:pt idx="2">
                  <c:v>40</c:v>
                </c:pt>
                <c:pt idx="3">
                  <c:v>50</c:v>
                </c:pt>
              </c:numCache>
            </c:numRef>
          </c:val>
        </c:ser>
        <c:axId val="118655232"/>
        <c:axId val="131993600"/>
      </c:barChart>
      <c:catAx>
        <c:axId val="118655232"/>
        <c:scaling>
          <c:orientation val="minMax"/>
        </c:scaling>
        <c:axPos val="b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31993600"/>
        <c:crosses val="autoZero"/>
        <c:auto val="1"/>
        <c:lblAlgn val="ctr"/>
        <c:lblOffset val="100"/>
      </c:catAx>
      <c:valAx>
        <c:axId val="131993600"/>
        <c:scaling>
          <c:orientation val="minMax"/>
        </c:scaling>
        <c:axPos val="l"/>
        <c:numFmt formatCode="General" sourceLinked="1"/>
        <c:tickLblPos val="nextTo"/>
        <c:txPr>
          <a:bodyPr/>
          <a:lstStyle/>
          <a:p>
            <a:pPr>
              <a:defRPr b="1"/>
            </a:pPr>
            <a:endParaRPr lang="en-US"/>
          </a:p>
        </c:txPr>
        <c:crossAx val="118655232"/>
        <c:crosses val="autoZero"/>
        <c:crossBetween val="between"/>
      </c:valAx>
    </c:plotArea>
    <c:plotVisOnly val="1"/>
  </c:chart>
  <c:externalData r:id="rId2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100"/>
            </a:pPr>
            <a:r>
              <a:rPr lang="en-US" sz="1100"/>
              <a:t>Project</a:t>
            </a:r>
            <a:r>
              <a:rPr lang="en-US" sz="1100" baseline="0"/>
              <a:t> Wise Live Status</a:t>
            </a:r>
            <a:endParaRPr lang="en-US" sz="1100"/>
          </a:p>
        </c:rich>
      </c:tx>
      <c:layout/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Sheet1!$C$13:$C$22</c:f>
              <c:strCache>
                <c:ptCount val="10"/>
                <c:pt idx="0">
                  <c:v>P1</c:v>
                </c:pt>
                <c:pt idx="1">
                  <c:v>P2</c:v>
                </c:pt>
                <c:pt idx="2">
                  <c:v>P3</c:v>
                </c:pt>
                <c:pt idx="3">
                  <c:v>P4</c:v>
                </c:pt>
                <c:pt idx="4">
                  <c:v>P5</c:v>
                </c:pt>
                <c:pt idx="5">
                  <c:v>P6</c:v>
                </c:pt>
                <c:pt idx="6">
                  <c:v>P7</c:v>
                </c:pt>
                <c:pt idx="7">
                  <c:v>P8</c:v>
                </c:pt>
                <c:pt idx="8">
                  <c:v>P9</c:v>
                </c:pt>
                <c:pt idx="9">
                  <c:v>P10</c:v>
                </c:pt>
              </c:strCache>
            </c:strRef>
          </c:cat>
          <c:val>
            <c:numRef>
              <c:f>Sheet1!$D$13:$D$22</c:f>
              <c:numCache>
                <c:formatCode>General</c:formatCode>
                <c:ptCount val="10"/>
                <c:pt idx="0">
                  <c:v>80</c:v>
                </c:pt>
                <c:pt idx="1">
                  <c:v>60</c:v>
                </c:pt>
                <c:pt idx="2">
                  <c:v>40</c:v>
                </c:pt>
                <c:pt idx="3">
                  <c:v>50</c:v>
                </c:pt>
                <c:pt idx="4">
                  <c:v>10</c:v>
                </c:pt>
                <c:pt idx="5">
                  <c:v>10</c:v>
                </c:pt>
                <c:pt idx="6">
                  <c:v>40</c:v>
                </c:pt>
                <c:pt idx="7">
                  <c:v>90</c:v>
                </c:pt>
                <c:pt idx="8">
                  <c:v>95</c:v>
                </c:pt>
                <c:pt idx="9">
                  <c:v>100</c:v>
                </c:pt>
              </c:numCache>
            </c:numRef>
          </c:val>
        </c:ser>
        <c:axId val="132034560"/>
        <c:axId val="132036096"/>
      </c:barChart>
      <c:catAx>
        <c:axId val="132034560"/>
        <c:scaling>
          <c:orientation val="minMax"/>
        </c:scaling>
        <c:axPos val="b"/>
        <c:tickLblPos val="nextTo"/>
        <c:crossAx val="132036096"/>
        <c:crosses val="autoZero"/>
        <c:auto val="1"/>
        <c:lblAlgn val="ctr"/>
        <c:lblOffset val="100"/>
      </c:catAx>
      <c:valAx>
        <c:axId val="132036096"/>
        <c:scaling>
          <c:orientation val="minMax"/>
        </c:scaling>
        <c:axPos val="l"/>
        <c:numFmt formatCode="General" sourceLinked="1"/>
        <c:tickLblPos val="nextTo"/>
        <c:crossAx val="132034560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30"/>
  <c:chart>
    <c:title>
      <c:tx>
        <c:rich>
          <a:bodyPr/>
          <a:lstStyle/>
          <a:p>
            <a:pPr>
              <a:defRPr/>
            </a:pPr>
            <a:r>
              <a:rPr lang="en-US" sz="1100"/>
              <a:t>Stage Wise</a:t>
            </a:r>
          </a:p>
        </c:rich>
      </c:tx>
      <c:layout>
        <c:manualLayout>
          <c:xMode val="edge"/>
          <c:yMode val="edge"/>
          <c:x val="0.33392943745210646"/>
          <c:y val="0.12238822345079939"/>
        </c:manualLayout>
      </c:layout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Sheet1!$N$4:$N$12</c:f>
              <c:strCache>
                <c:ptCount val="9"/>
                <c:pt idx="0">
                  <c:v>Inp</c:v>
                </c:pt>
                <c:pt idx="1">
                  <c:v>Des</c:v>
                </c:pt>
                <c:pt idx="2">
                  <c:v>Kit</c:v>
                </c:pt>
                <c:pt idx="3">
                  <c:v>M/C</c:v>
                </c:pt>
                <c:pt idx="4">
                  <c:v>Asl</c:v>
                </c:pt>
                <c:pt idx="5">
                  <c:v>Tes</c:v>
                </c:pt>
                <c:pt idx="6">
                  <c:v>Int</c:v>
                </c:pt>
                <c:pt idx="7">
                  <c:v>Tes</c:v>
                </c:pt>
                <c:pt idx="8">
                  <c:v>Pac</c:v>
                </c:pt>
              </c:strCache>
            </c:strRef>
          </c:cat>
          <c:val>
            <c:numRef>
              <c:f>Sheet1!$O$4:$O$12</c:f>
              <c:numCache>
                <c:formatCode>General</c:formatCode>
                <c:ptCount val="9"/>
                <c:pt idx="0">
                  <c:v>100</c:v>
                </c:pt>
                <c:pt idx="1">
                  <c:v>90</c:v>
                </c:pt>
                <c:pt idx="2">
                  <c:v>90</c:v>
                </c:pt>
                <c:pt idx="3">
                  <c:v>80</c:v>
                </c:pt>
                <c:pt idx="4">
                  <c:v>70</c:v>
                </c:pt>
                <c:pt idx="5">
                  <c:v>60</c:v>
                </c:pt>
                <c:pt idx="6">
                  <c:v>50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</c:ser>
        <c:axId val="132544768"/>
        <c:axId val="132554752"/>
      </c:barChart>
      <c:catAx>
        <c:axId val="132544768"/>
        <c:scaling>
          <c:orientation val="minMax"/>
        </c:scaling>
        <c:axPos val="b"/>
        <c:tickLblPos val="nextTo"/>
        <c:crossAx val="132554752"/>
        <c:crosses val="autoZero"/>
        <c:auto val="1"/>
        <c:lblAlgn val="ctr"/>
        <c:lblOffset val="100"/>
      </c:catAx>
      <c:valAx>
        <c:axId val="132554752"/>
        <c:scaling>
          <c:orientation val="minMax"/>
        </c:scaling>
        <c:axPos val="l"/>
        <c:numFmt formatCode="General" sourceLinked="1"/>
        <c:tickLblPos val="nextTo"/>
        <c:crossAx val="132544768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7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sz="1050"/>
              <a:t>Proj Type Qty</a:t>
            </a:r>
          </a:p>
        </c:rich>
      </c:tx>
      <c:layout/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Sheet1!$N$15:$N$19</c:f>
              <c:strCache>
                <c:ptCount val="5"/>
                <c:pt idx="0">
                  <c:v>Nav</c:v>
                </c:pt>
                <c:pt idx="1">
                  <c:v>EOL</c:v>
                </c:pt>
                <c:pt idx="2">
                  <c:v>EQP</c:v>
                </c:pt>
                <c:pt idx="3">
                  <c:v>SPM</c:v>
                </c:pt>
                <c:pt idx="4">
                  <c:v>Mod</c:v>
                </c:pt>
              </c:strCache>
            </c:strRef>
          </c:cat>
          <c:val>
            <c:numRef>
              <c:f>Sheet1!$O$15:$O$19</c:f>
              <c:numCache>
                <c:formatCode>General</c:formatCode>
                <c:ptCount val="5"/>
                <c:pt idx="0">
                  <c:v>10</c:v>
                </c:pt>
                <c:pt idx="1">
                  <c:v>2</c:v>
                </c:pt>
                <c:pt idx="2">
                  <c:v>3</c:v>
                </c:pt>
                <c:pt idx="3">
                  <c:v>1</c:v>
                </c:pt>
                <c:pt idx="4">
                  <c:v>40</c:v>
                </c:pt>
              </c:numCache>
            </c:numRef>
          </c:val>
        </c:ser>
        <c:axId val="132605824"/>
        <c:axId val="132607360"/>
      </c:barChart>
      <c:catAx>
        <c:axId val="132605824"/>
        <c:scaling>
          <c:orientation val="minMax"/>
        </c:scaling>
        <c:axPos val="b"/>
        <c:tickLblPos val="nextTo"/>
        <c:crossAx val="132607360"/>
        <c:crosses val="autoZero"/>
        <c:auto val="1"/>
        <c:lblAlgn val="ctr"/>
        <c:lblOffset val="100"/>
      </c:catAx>
      <c:valAx>
        <c:axId val="132607360"/>
        <c:scaling>
          <c:orientation val="minMax"/>
        </c:scaling>
        <c:axPos val="l"/>
        <c:numFmt formatCode="General" sourceLinked="1"/>
        <c:tickLblPos val="nextTo"/>
        <c:crossAx val="132605824"/>
        <c:crosses val="autoZero"/>
        <c:crossBetween val="between"/>
      </c:valAx>
    </c:plotArea>
    <c:plotVisOnly val="1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8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/>
            </a:pPr>
            <a:r>
              <a:rPr lang="en-US" sz="1000" dirty="0"/>
              <a:t>Defect Trend</a:t>
            </a:r>
          </a:p>
        </c:rich>
      </c:tx>
      <c:layout>
        <c:manualLayout>
          <c:xMode val="edge"/>
          <c:yMode val="edge"/>
          <c:x val="0.16949308755760381"/>
          <c:y val="1.1627906976744181E-2"/>
        </c:manualLayout>
      </c:layout>
      <c:overlay val="1"/>
    </c:title>
    <c:plotArea>
      <c:layout/>
      <c:pieChart>
        <c:varyColors val="1"/>
        <c:ser>
          <c:idx val="0"/>
          <c:order val="0"/>
          <c:cat>
            <c:strRef>
              <c:f>Sheet1!$I$15:$I$19</c:f>
              <c:strCache>
                <c:ptCount val="5"/>
                <c:pt idx="0">
                  <c:v>Inp</c:v>
                </c:pt>
                <c:pt idx="1">
                  <c:v>Dsn</c:v>
                </c:pt>
                <c:pt idx="2">
                  <c:v>M/c</c:v>
                </c:pt>
                <c:pt idx="3">
                  <c:v>Asl</c:v>
                </c:pt>
                <c:pt idx="4">
                  <c:v>Int</c:v>
                </c:pt>
              </c:strCache>
            </c:strRef>
          </c:cat>
          <c:val>
            <c:numRef>
              <c:f>Sheet1!$J$15:$J$19</c:f>
              <c:numCache>
                <c:formatCode>General</c:formatCode>
                <c:ptCount val="5"/>
                <c:pt idx="0">
                  <c:v>10</c:v>
                </c:pt>
                <c:pt idx="1">
                  <c:v>4</c:v>
                </c:pt>
                <c:pt idx="2">
                  <c:v>6</c:v>
                </c:pt>
                <c:pt idx="3">
                  <c:v>9</c:v>
                </c:pt>
                <c:pt idx="4">
                  <c:v>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6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Stage Wise Module</a:t>
            </a:r>
          </a:p>
        </c:rich>
      </c:tx>
      <c:layout>
        <c:manualLayout>
          <c:xMode val="edge"/>
          <c:yMode val="edge"/>
          <c:x val="3.5269008203295781E-2"/>
          <c:y val="2.9198534708704378E-2"/>
        </c:manualLayout>
      </c:layout>
      <c:overlay val="1"/>
    </c:title>
    <c:plotArea>
      <c:layout/>
      <c:pieChart>
        <c:varyColors val="1"/>
        <c:ser>
          <c:idx val="0"/>
          <c:order val="0"/>
          <c:cat>
            <c:strRef>
              <c:f>Sheet1!$I$2:$I$13</c:f>
              <c:strCache>
                <c:ptCount val="12"/>
                <c:pt idx="0">
                  <c:v>In</c:v>
                </c:pt>
                <c:pt idx="1">
                  <c:v>Dn</c:v>
                </c:pt>
                <c:pt idx="2">
                  <c:v>Kt</c:v>
                </c:pt>
                <c:pt idx="3">
                  <c:v>M/c</c:v>
                </c:pt>
                <c:pt idx="4">
                  <c:v>As1</c:v>
                </c:pt>
                <c:pt idx="5">
                  <c:v>As2</c:v>
                </c:pt>
                <c:pt idx="6">
                  <c:v>As3</c:v>
                </c:pt>
                <c:pt idx="7">
                  <c:v>As4</c:v>
                </c:pt>
                <c:pt idx="8">
                  <c:v>As5</c:v>
                </c:pt>
                <c:pt idx="9">
                  <c:v>As6</c:v>
                </c:pt>
                <c:pt idx="10">
                  <c:v>As7</c:v>
                </c:pt>
                <c:pt idx="11">
                  <c:v>Int</c:v>
                </c:pt>
              </c:strCache>
            </c:strRef>
          </c:cat>
          <c:val>
            <c:numRef>
              <c:f>Sheet1!$J$2:$J$13</c:f>
              <c:numCache>
                <c:formatCode>General</c:formatCode>
                <c:ptCount val="12"/>
                <c:pt idx="0">
                  <c:v>100</c:v>
                </c:pt>
                <c:pt idx="1">
                  <c:v>100</c:v>
                </c:pt>
                <c:pt idx="2">
                  <c:v>90</c:v>
                </c:pt>
                <c:pt idx="3">
                  <c:v>80</c:v>
                </c:pt>
                <c:pt idx="4">
                  <c:v>70</c:v>
                </c:pt>
                <c:pt idx="5">
                  <c:v>60</c:v>
                </c:pt>
                <c:pt idx="6">
                  <c:v>50</c:v>
                </c:pt>
                <c:pt idx="7">
                  <c:v>40</c:v>
                </c:pt>
                <c:pt idx="8">
                  <c:v>30</c:v>
                </c:pt>
                <c:pt idx="9">
                  <c:v>20</c:v>
                </c:pt>
                <c:pt idx="10">
                  <c:v>10</c:v>
                </c:pt>
                <c:pt idx="11">
                  <c:v>5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41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 sz="1000"/>
            </a:pPr>
            <a:r>
              <a:rPr lang="en-US" sz="1000"/>
              <a:t>Regional Sale</a:t>
            </a:r>
          </a:p>
        </c:rich>
      </c:tx>
      <c:layout/>
      <c:overlay val="1"/>
    </c:title>
    <c:plotArea>
      <c:layout/>
      <c:barChart>
        <c:barDir val="col"/>
        <c:grouping val="clustered"/>
        <c:ser>
          <c:idx val="0"/>
          <c:order val="0"/>
          <c:cat>
            <c:strRef>
              <c:f>Sheet1!$G$23:$G$26</c:f>
              <c:strCache>
                <c:ptCount val="4"/>
                <c:pt idx="0">
                  <c:v>Est</c:v>
                </c:pt>
                <c:pt idx="1">
                  <c:v>Wst</c:v>
                </c:pt>
                <c:pt idx="2">
                  <c:v>NRT</c:v>
                </c:pt>
                <c:pt idx="3">
                  <c:v>SUO</c:v>
                </c:pt>
              </c:strCache>
            </c:strRef>
          </c:cat>
          <c:val>
            <c:numRef>
              <c:f>Sheet1!$H$23:$H$26</c:f>
              <c:numCache>
                <c:formatCode>General</c:formatCode>
                <c:ptCount val="4"/>
                <c:pt idx="0">
                  <c:v>10</c:v>
                </c:pt>
                <c:pt idx="1">
                  <c:v>5</c:v>
                </c:pt>
                <c:pt idx="2">
                  <c:v>20</c:v>
                </c:pt>
                <c:pt idx="3">
                  <c:v>30</c:v>
                </c:pt>
              </c:numCache>
            </c:numRef>
          </c:val>
        </c:ser>
        <c:axId val="132733952"/>
        <c:axId val="132883200"/>
      </c:barChart>
      <c:catAx>
        <c:axId val="132733952"/>
        <c:scaling>
          <c:orientation val="minMax"/>
        </c:scaling>
        <c:axPos val="b"/>
        <c:tickLblPos val="nextTo"/>
        <c:crossAx val="132883200"/>
        <c:crosses val="autoZero"/>
        <c:auto val="1"/>
        <c:lblAlgn val="ctr"/>
        <c:lblOffset val="100"/>
      </c:catAx>
      <c:valAx>
        <c:axId val="132883200"/>
        <c:scaling>
          <c:orientation val="minMax"/>
        </c:scaling>
        <c:axPos val="l"/>
        <c:numFmt formatCode="General" sourceLinked="1"/>
        <c:tickLblPos val="nextTo"/>
        <c:crossAx val="132733952"/>
        <c:crosses val="autoZero"/>
        <c:crossBetween val="between"/>
      </c:valAx>
      <c:spPr>
        <a:noFill/>
        <a:ln w="25400">
          <a:noFill/>
        </a:ln>
      </c:spPr>
    </c:plotArea>
    <c:plotVisOnly val="1"/>
  </c:chart>
  <c:externalData r:id="rId2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6AA600-0655-4430-9BED-7FADC6DD0B05}" type="datetimeFigureOut">
              <a:rPr lang="en-US" smtClean="0"/>
              <a:pPr/>
              <a:t>10/4/2024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49DE4C-0C27-45B9-A9D0-56C9DF21345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9DE4C-0C27-45B9-A9D0-56C9DF213451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9DE4C-0C27-45B9-A9D0-56C9DF21345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9DE4C-0C27-45B9-A9D0-56C9DF21345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49DE4C-0C27-45B9-A9D0-56C9DF21345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102230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9360298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77B183C-AB52-4E1F-BF69-7262138FF6A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037373" y="263771"/>
            <a:ext cx="2911059" cy="309562"/>
          </a:xfrm>
          <a:prstGeom prst="rect">
            <a:avLst/>
          </a:prstGeom>
        </p:spPr>
        <p:txBody>
          <a:bodyPr anchor="b">
            <a:normAutofit/>
          </a:bodyPr>
          <a:lstStyle>
            <a:lvl1pPr algn="ctr">
              <a:defRPr sz="1500" b="1"/>
            </a:lvl1pPr>
          </a:lstStyle>
          <a:p>
            <a:r>
              <a:rPr lang="en-US" dirty="0"/>
              <a:t>MANAGEMENT REVIEW MEETING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BFED777-5847-4B05-9CEA-07F5E12B01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11D7888-DBED-4BDD-BFBE-2657DC4FE3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08D7-AA4E-4C09-8016-26F612D74F1C}" type="slidenum">
              <a:rPr lang="en-IN" smtClean="0"/>
              <a:pPr/>
              <a:t>‹#›</a:t>
            </a:fld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105894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08D7-AA4E-4C09-8016-26F612D74F1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90815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08D7-AA4E-4C09-8016-26F612D74F1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395761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08D7-AA4E-4C09-8016-26F612D74F1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159971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E108D7-AA4E-4C09-8016-26F612D74F1C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xmlns="" val="4014604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324159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4143499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IN"/>
              <a:t>1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xmlns="" val="150349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r>
              <a:rPr lang="en-IN" smtClean="0"/>
              <a:t>1</a:t>
            </a:r>
            <a:endParaRPr lang="en-IN" dirty="0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066922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68489" y="181495"/>
            <a:ext cx="3407019" cy="371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MANAGEMENT REVIEW MEETING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23375" y="6611692"/>
            <a:ext cx="959793" cy="20610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A743F7-4F32-4CB8-8283-3B3EDBC59312}" type="datetimeFigureOut">
              <a:rPr lang="en-IN" smtClean="0"/>
              <a:pPr/>
              <a:t>04-10-2024</a:t>
            </a:fld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263" y="6614647"/>
            <a:ext cx="278017" cy="1873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IN" dirty="0"/>
              <a:t>1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xmlns="" id="{6CBFBDF9-71E1-4A61-8468-B9C3DEB8E5C8}"/>
              </a:ext>
            </a:extLst>
          </p:cNvPr>
          <p:cNvCxnSpPr/>
          <p:nvPr userDrawn="1"/>
        </p:nvCxnSpPr>
        <p:spPr>
          <a:xfrm>
            <a:off x="0" y="738552"/>
            <a:ext cx="9144000" cy="0"/>
          </a:xfrm>
          <a:prstGeom prst="line">
            <a:avLst/>
          </a:prstGeom>
          <a:ln w="76200">
            <a:solidFill>
              <a:srgbClr val="007635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xmlns="" id="{6B707C8F-0041-4E18-977D-7A730C694D1E}"/>
              </a:ext>
            </a:extLst>
          </p:cNvPr>
          <p:cNvCxnSpPr/>
          <p:nvPr userDrawn="1"/>
        </p:nvCxnSpPr>
        <p:spPr>
          <a:xfrm>
            <a:off x="0" y="6543910"/>
            <a:ext cx="9144000" cy="0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04481C14-657E-4E1F-9BEF-023B7EB35B85}"/>
              </a:ext>
            </a:extLst>
          </p:cNvPr>
          <p:cNvSpPr/>
          <p:nvPr userDrawn="1"/>
        </p:nvSpPr>
        <p:spPr>
          <a:xfrm>
            <a:off x="3650661" y="6576246"/>
            <a:ext cx="2200346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IN" sz="1200" b="1" dirty="0">
                <a:solidFill>
                  <a:srgbClr val="00B050"/>
                </a:solidFill>
              </a:rPr>
              <a:t>P</a:t>
            </a:r>
            <a:r>
              <a:rPr lang="en-IN" sz="1200" dirty="0">
                <a:solidFill>
                  <a:schemeClr val="bg1">
                    <a:lumMod val="50000"/>
                  </a:schemeClr>
                </a:solidFill>
              </a:rPr>
              <a:t>eople</a:t>
            </a:r>
            <a:r>
              <a:rPr lang="en-IN" sz="1200" dirty="0"/>
              <a:t> * </a:t>
            </a:r>
            <a:r>
              <a:rPr lang="en-IN" sz="1200" b="1" dirty="0">
                <a:solidFill>
                  <a:srgbClr val="00B050"/>
                </a:solidFill>
              </a:rPr>
              <a:t>P</a:t>
            </a:r>
            <a:r>
              <a:rPr lang="en-IN" sz="1200" dirty="0">
                <a:solidFill>
                  <a:schemeClr val="bg1">
                    <a:lumMod val="50000"/>
                  </a:schemeClr>
                </a:solidFill>
              </a:rPr>
              <a:t>rocess</a:t>
            </a:r>
            <a:r>
              <a:rPr lang="en-IN" sz="1200" dirty="0"/>
              <a:t> * </a:t>
            </a:r>
            <a:r>
              <a:rPr lang="en-IN" sz="1200" b="1" dirty="0">
                <a:solidFill>
                  <a:srgbClr val="00B050"/>
                </a:solidFill>
              </a:rPr>
              <a:t>P</a:t>
            </a:r>
            <a:r>
              <a:rPr lang="en-IN" sz="1200" dirty="0">
                <a:solidFill>
                  <a:schemeClr val="bg1">
                    <a:lumMod val="50000"/>
                  </a:schemeClr>
                </a:solidFill>
              </a:rPr>
              <a:t>erformance</a:t>
            </a:r>
          </a:p>
        </p:txBody>
      </p:sp>
      <p:pic>
        <p:nvPicPr>
          <p:cNvPr id="1026" name="Picture 2" descr="E:\Logo\Chara Logo Update On 20 12 2023\WhatsApp Image 2023-12-20 at 18.57.15_5e4370a3.jpg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440689" y="37325"/>
            <a:ext cx="1652516" cy="61582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7235575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chart" Target="../charts/chart5.xml"/><Relationship Id="rId3" Type="http://schemas.openxmlformats.org/officeDocument/2006/relationships/image" Target="../media/image2.png"/><Relationship Id="rId21" Type="http://schemas.openxmlformats.org/officeDocument/2006/relationships/image" Target="../media/image13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chart" Target="../charts/chart4.xml"/><Relationship Id="rId2" Type="http://schemas.openxmlformats.org/officeDocument/2006/relationships/notesSlide" Target="../notesSlides/notesSlide2.xml"/><Relationship Id="rId16" Type="http://schemas.openxmlformats.org/officeDocument/2006/relationships/chart" Target="../charts/chart3.xml"/><Relationship Id="rId20" Type="http://schemas.openxmlformats.org/officeDocument/2006/relationships/chart" Target="../charts/chart7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chart" Target="../charts/chart2.xml"/><Relationship Id="rId10" Type="http://schemas.openxmlformats.org/officeDocument/2006/relationships/image" Target="../media/image9.png"/><Relationship Id="rId19" Type="http://schemas.openxmlformats.org/officeDocument/2006/relationships/chart" Target="../charts/chart6.xml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chart" Target="../charts/chart1.xml"/><Relationship Id="rId22" Type="http://schemas.openxmlformats.org/officeDocument/2006/relationships/image" Target="../media/image14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notesSlide" Target="../notesSlides/notesSlide3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5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535" y="263771"/>
            <a:ext cx="5561045" cy="309562"/>
          </a:xfrm>
        </p:spPr>
        <p:txBody>
          <a:bodyPr>
            <a:noAutofit/>
          </a:bodyPr>
          <a:lstStyle/>
          <a:p>
            <a:r>
              <a:rPr lang="en-IN" sz="2000" dirty="0" smtClean="0"/>
              <a:t>CMS Software Page Design    - Dashboard</a:t>
            </a:r>
            <a:endParaRPr lang="en-IN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1660840" y="1520880"/>
            <a:ext cx="5617029" cy="41054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Project message scrolling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11967" y="858416"/>
            <a:ext cx="8892074" cy="569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" name="Group 14"/>
          <p:cNvGrpSpPr/>
          <p:nvPr/>
        </p:nvGrpSpPr>
        <p:grpSpPr>
          <a:xfrm>
            <a:off x="7427161" y="921330"/>
            <a:ext cx="1194318" cy="412949"/>
            <a:chOff x="7110833" y="3291305"/>
            <a:chExt cx="1140533" cy="38735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10833" y="3291305"/>
              <a:ext cx="520700" cy="387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Rectangle 11"/>
            <p:cNvSpPr/>
            <p:nvPr/>
          </p:nvSpPr>
          <p:spPr>
            <a:xfrm>
              <a:off x="7560901" y="3352799"/>
              <a:ext cx="690465" cy="186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Login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Picture 2" descr="E:\Logo\Chara Logo Update On 31 04 2024\Logo with CHARA\final 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375" y="1025003"/>
            <a:ext cx="690665" cy="257609"/>
          </a:xfrm>
          <a:prstGeom prst="rect">
            <a:avLst/>
          </a:prstGeom>
          <a:noFill/>
        </p:spPr>
      </p:pic>
      <p:grpSp>
        <p:nvGrpSpPr>
          <p:cNvPr id="17" name="Group 16"/>
          <p:cNvGrpSpPr/>
          <p:nvPr/>
        </p:nvGrpSpPr>
        <p:grpSpPr>
          <a:xfrm>
            <a:off x="1306285" y="933061"/>
            <a:ext cx="3900196" cy="382555"/>
            <a:chOff x="1903445" y="1968759"/>
            <a:chExt cx="3900196" cy="382555"/>
          </a:xfrm>
        </p:grpSpPr>
        <p:sp>
          <p:nvSpPr>
            <p:cNvPr id="18" name="Rectangle 17"/>
            <p:cNvSpPr/>
            <p:nvPr/>
          </p:nvSpPr>
          <p:spPr>
            <a:xfrm>
              <a:off x="1903445" y="1968759"/>
              <a:ext cx="3900196" cy="38255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u="sng" dirty="0" smtClean="0">
                  <a:solidFill>
                    <a:schemeClr val="bg1">
                      <a:lumMod val="65000"/>
                    </a:schemeClr>
                  </a:solidFill>
                </a:rPr>
                <a:t>      Enter a search term</a:t>
              </a:r>
              <a:endParaRPr lang="en-US" u="sng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pic>
          <p:nvPicPr>
            <p:cNvPr id="19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06080" y="2066731"/>
              <a:ext cx="181947" cy="181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2" name="Group 21"/>
          <p:cNvGrpSpPr/>
          <p:nvPr/>
        </p:nvGrpSpPr>
        <p:grpSpPr>
          <a:xfrm>
            <a:off x="195942" y="2062064"/>
            <a:ext cx="1222311" cy="336698"/>
            <a:chOff x="1250301" y="3881533"/>
            <a:chExt cx="1222311" cy="336698"/>
          </a:xfrm>
        </p:grpSpPr>
        <p:grpSp>
          <p:nvGrpSpPr>
            <p:cNvPr id="23" name="Group 8"/>
            <p:cNvGrpSpPr/>
            <p:nvPr/>
          </p:nvGrpSpPr>
          <p:grpSpPr>
            <a:xfrm>
              <a:off x="1250301" y="3881533"/>
              <a:ext cx="1222311" cy="335904"/>
              <a:chOff x="1250301" y="3881533"/>
              <a:chExt cx="1222311" cy="33590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Project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409638" y="3942896"/>
                <a:ext cx="218557" cy="2185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cxnSp>
          <p:nvCxnSpPr>
            <p:cNvPr id="24" name="Straight Connector 23"/>
            <p:cNvCxnSpPr/>
            <p:nvPr/>
          </p:nvCxnSpPr>
          <p:spPr>
            <a:xfrm rot="5400000">
              <a:off x="1161660" y="4054151"/>
              <a:ext cx="32657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2" name="Group 31"/>
          <p:cNvGrpSpPr/>
          <p:nvPr/>
        </p:nvGrpSpPr>
        <p:grpSpPr>
          <a:xfrm>
            <a:off x="195942" y="1735493"/>
            <a:ext cx="1222311" cy="336698"/>
            <a:chOff x="1250301" y="3881533"/>
            <a:chExt cx="1222311" cy="336698"/>
          </a:xfrm>
          <a:noFill/>
        </p:grpSpPr>
        <p:grpSp>
          <p:nvGrpSpPr>
            <p:cNvPr id="33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200" dirty="0" smtClean="0">
                    <a:solidFill>
                      <a:schemeClr val="tx1"/>
                    </a:solidFill>
                  </a:rPr>
                  <a:t>Dashboard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5443" y="3941593"/>
              <a:ext cx="232750" cy="2011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0" name="Group 39"/>
          <p:cNvGrpSpPr/>
          <p:nvPr/>
        </p:nvGrpSpPr>
        <p:grpSpPr>
          <a:xfrm>
            <a:off x="195909" y="2715220"/>
            <a:ext cx="1222311" cy="336698"/>
            <a:chOff x="1250301" y="3881533"/>
            <a:chExt cx="1222311" cy="336698"/>
          </a:xfrm>
        </p:grpSpPr>
        <p:grpSp>
          <p:nvGrpSpPr>
            <p:cNvPr id="41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Costing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2" name="Picture 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363372" y="3944833"/>
              <a:ext cx="270920" cy="219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45" name="Group 44"/>
          <p:cNvGrpSpPr/>
          <p:nvPr/>
        </p:nvGrpSpPr>
        <p:grpSpPr>
          <a:xfrm>
            <a:off x="199051" y="2391753"/>
            <a:ext cx="1222311" cy="336698"/>
            <a:chOff x="1402701" y="4444497"/>
            <a:chExt cx="1222311" cy="336698"/>
          </a:xfrm>
        </p:grpSpPr>
        <p:grpSp>
          <p:nvGrpSpPr>
            <p:cNvPr id="46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Quotation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534820" y="4497349"/>
              <a:ext cx="191343" cy="244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3" name="Group 52"/>
          <p:cNvGrpSpPr/>
          <p:nvPr/>
        </p:nvGrpSpPr>
        <p:grpSpPr>
          <a:xfrm>
            <a:off x="199052" y="3044881"/>
            <a:ext cx="1222311" cy="336698"/>
            <a:chOff x="1402701" y="4444497"/>
            <a:chExt cx="1222311" cy="336698"/>
          </a:xfrm>
        </p:grpSpPr>
        <p:grpSp>
          <p:nvGrpSpPr>
            <p:cNvPr id="54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Setting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5" name="Picture 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530608" y="4483560"/>
              <a:ext cx="242207" cy="247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8" name="Group 57"/>
          <p:cNvGrpSpPr/>
          <p:nvPr/>
        </p:nvGrpSpPr>
        <p:grpSpPr>
          <a:xfrm>
            <a:off x="199051" y="3371475"/>
            <a:ext cx="1222311" cy="336698"/>
            <a:chOff x="1402701" y="4444497"/>
            <a:chExt cx="1222311" cy="336698"/>
          </a:xfrm>
        </p:grpSpPr>
        <p:grpSp>
          <p:nvGrpSpPr>
            <p:cNvPr id="59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Broad Cast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0" name="Picture 8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35985" y="4505844"/>
              <a:ext cx="190176" cy="227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63" name="Group 62"/>
          <p:cNvGrpSpPr/>
          <p:nvPr/>
        </p:nvGrpSpPr>
        <p:grpSpPr>
          <a:xfrm>
            <a:off x="192832" y="3691823"/>
            <a:ext cx="1222311" cy="336698"/>
            <a:chOff x="1648408" y="5194056"/>
            <a:chExt cx="1222311" cy="336698"/>
          </a:xfrm>
        </p:grpSpPr>
        <p:grpSp>
          <p:nvGrpSpPr>
            <p:cNvPr id="64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Service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5" name="Picture 9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68086" y="5265576"/>
              <a:ext cx="219335" cy="218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xmlns="" val="42093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535" y="263771"/>
            <a:ext cx="5561045" cy="309562"/>
          </a:xfrm>
        </p:spPr>
        <p:txBody>
          <a:bodyPr>
            <a:noAutofit/>
          </a:bodyPr>
          <a:lstStyle/>
          <a:p>
            <a:r>
              <a:rPr lang="en-IN" sz="2000" dirty="0" smtClean="0"/>
              <a:t>CMS Software Page Design    - Dashboard For Sales</a:t>
            </a:r>
            <a:endParaRPr lang="en-IN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1660840" y="1520880"/>
            <a:ext cx="7324540" cy="326581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Project message scrolling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11967" y="858416"/>
            <a:ext cx="8892074" cy="569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7427161" y="921330"/>
            <a:ext cx="1194318" cy="412949"/>
            <a:chOff x="7110833" y="3291305"/>
            <a:chExt cx="1140533" cy="38735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10833" y="3291305"/>
              <a:ext cx="520700" cy="387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Rectangle 11"/>
            <p:cNvSpPr/>
            <p:nvPr/>
          </p:nvSpPr>
          <p:spPr>
            <a:xfrm>
              <a:off x="7560901" y="3352799"/>
              <a:ext cx="690465" cy="186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Login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Picture 2" descr="E:\Logo\Chara Logo Update On 31 04 2024\Logo with CHARA\final 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375" y="1025003"/>
            <a:ext cx="690665" cy="257609"/>
          </a:xfrm>
          <a:prstGeom prst="rect">
            <a:avLst/>
          </a:prstGeom>
          <a:noFill/>
        </p:spPr>
      </p:pic>
      <p:grpSp>
        <p:nvGrpSpPr>
          <p:cNvPr id="4" name="Group 16"/>
          <p:cNvGrpSpPr/>
          <p:nvPr/>
        </p:nvGrpSpPr>
        <p:grpSpPr>
          <a:xfrm>
            <a:off x="1306285" y="933061"/>
            <a:ext cx="3900196" cy="382555"/>
            <a:chOff x="1903445" y="1968759"/>
            <a:chExt cx="3900196" cy="382555"/>
          </a:xfrm>
        </p:grpSpPr>
        <p:sp>
          <p:nvSpPr>
            <p:cNvPr id="18" name="Rectangle 17"/>
            <p:cNvSpPr/>
            <p:nvPr/>
          </p:nvSpPr>
          <p:spPr>
            <a:xfrm>
              <a:off x="1903445" y="1968759"/>
              <a:ext cx="3900196" cy="38255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u="sng" dirty="0" smtClean="0">
                  <a:solidFill>
                    <a:schemeClr val="bg1">
                      <a:lumMod val="65000"/>
                    </a:schemeClr>
                  </a:solidFill>
                </a:rPr>
                <a:t>      Enter a search term</a:t>
              </a:r>
              <a:endParaRPr lang="en-US" u="sng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pic>
          <p:nvPicPr>
            <p:cNvPr id="19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06080" y="2066731"/>
              <a:ext cx="181947" cy="181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21"/>
          <p:cNvGrpSpPr/>
          <p:nvPr/>
        </p:nvGrpSpPr>
        <p:grpSpPr>
          <a:xfrm>
            <a:off x="195942" y="2388649"/>
            <a:ext cx="1222311" cy="336698"/>
            <a:chOff x="1250301" y="3881533"/>
            <a:chExt cx="1222311" cy="336698"/>
          </a:xfrm>
        </p:grpSpPr>
        <p:grpSp>
          <p:nvGrpSpPr>
            <p:cNvPr id="7" name="Group 8"/>
            <p:cNvGrpSpPr/>
            <p:nvPr/>
          </p:nvGrpSpPr>
          <p:grpSpPr>
            <a:xfrm>
              <a:off x="1250301" y="3881533"/>
              <a:ext cx="1222311" cy="335904"/>
              <a:chOff x="1250301" y="3881533"/>
              <a:chExt cx="1222311" cy="335904"/>
            </a:xfrm>
          </p:grpSpPr>
          <p:sp>
            <p:nvSpPr>
              <p:cNvPr id="25" name="Rectangle 24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Project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26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409638" y="3942896"/>
                <a:ext cx="218557" cy="2185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cxnSp>
          <p:nvCxnSpPr>
            <p:cNvPr id="24" name="Straight Connector 23"/>
            <p:cNvCxnSpPr/>
            <p:nvPr/>
          </p:nvCxnSpPr>
          <p:spPr>
            <a:xfrm rot="5400000">
              <a:off x="1161660" y="4054151"/>
              <a:ext cx="32657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31"/>
          <p:cNvGrpSpPr/>
          <p:nvPr/>
        </p:nvGrpSpPr>
        <p:grpSpPr>
          <a:xfrm>
            <a:off x="195942" y="1735493"/>
            <a:ext cx="1222311" cy="336698"/>
            <a:chOff x="1250301" y="3881533"/>
            <a:chExt cx="1222311" cy="336698"/>
          </a:xfrm>
          <a:noFill/>
        </p:grpSpPr>
        <p:grpSp>
          <p:nvGrpSpPr>
            <p:cNvPr id="9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  <a:grpFill/>
          </p:grpSpPr>
          <p:sp>
            <p:nvSpPr>
              <p:cNvPr id="35" name="Rectangle 34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200" dirty="0" smtClean="0">
                    <a:solidFill>
                      <a:schemeClr val="tx1"/>
                    </a:solidFill>
                  </a:rPr>
                  <a:t>Dashboard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36" name="Straight Connector 35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34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5443" y="3941593"/>
              <a:ext cx="232750" cy="2011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1" name="Group 39"/>
          <p:cNvGrpSpPr/>
          <p:nvPr/>
        </p:nvGrpSpPr>
        <p:grpSpPr>
          <a:xfrm>
            <a:off x="195909" y="3041805"/>
            <a:ext cx="1222311" cy="336698"/>
            <a:chOff x="1250301" y="3881533"/>
            <a:chExt cx="1222311" cy="336698"/>
          </a:xfrm>
        </p:grpSpPr>
        <p:grpSp>
          <p:nvGrpSpPr>
            <p:cNvPr id="15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</p:grpSpPr>
          <p:sp>
            <p:nvSpPr>
              <p:cNvPr id="43" name="Rectangle 42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Costing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4" name="Straight Connector 43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2" name="Picture 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363372" y="3944833"/>
              <a:ext cx="270920" cy="219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6" name="Group 44"/>
          <p:cNvGrpSpPr/>
          <p:nvPr/>
        </p:nvGrpSpPr>
        <p:grpSpPr>
          <a:xfrm>
            <a:off x="199051" y="2718338"/>
            <a:ext cx="1222311" cy="336698"/>
            <a:chOff x="1402701" y="4444497"/>
            <a:chExt cx="1222311" cy="336698"/>
          </a:xfrm>
        </p:grpSpPr>
        <p:grpSp>
          <p:nvGrpSpPr>
            <p:cNvPr id="17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48" name="Rectangle 47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Quotation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47" name="Picture 6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534820" y="4497349"/>
              <a:ext cx="191343" cy="244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0" name="Group 52"/>
          <p:cNvGrpSpPr/>
          <p:nvPr/>
        </p:nvGrpSpPr>
        <p:grpSpPr>
          <a:xfrm>
            <a:off x="199052" y="4341817"/>
            <a:ext cx="1222311" cy="336698"/>
            <a:chOff x="1402701" y="4444497"/>
            <a:chExt cx="1222311" cy="336698"/>
          </a:xfrm>
        </p:grpSpPr>
        <p:grpSp>
          <p:nvGrpSpPr>
            <p:cNvPr id="21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56" name="Rectangle 5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Setting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57" name="Straight Connector 5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55" name="Picture 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530608" y="4483560"/>
              <a:ext cx="242207" cy="247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2" name="Group 57"/>
          <p:cNvGrpSpPr/>
          <p:nvPr/>
        </p:nvGrpSpPr>
        <p:grpSpPr>
          <a:xfrm>
            <a:off x="199051" y="3371475"/>
            <a:ext cx="1222311" cy="336698"/>
            <a:chOff x="1402701" y="4444497"/>
            <a:chExt cx="1222311" cy="336698"/>
          </a:xfrm>
        </p:grpSpPr>
        <p:grpSp>
          <p:nvGrpSpPr>
            <p:cNvPr id="23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61" name="Rectangle 6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Broad Cast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2" name="Straight Connector 6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0" name="Picture 8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35985" y="4505844"/>
              <a:ext cx="190176" cy="227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7" name="Group 62"/>
          <p:cNvGrpSpPr/>
          <p:nvPr/>
        </p:nvGrpSpPr>
        <p:grpSpPr>
          <a:xfrm>
            <a:off x="192832" y="3691823"/>
            <a:ext cx="1222311" cy="336698"/>
            <a:chOff x="1648408" y="5194056"/>
            <a:chExt cx="1222311" cy="336698"/>
          </a:xfrm>
        </p:grpSpPr>
        <p:grpSp>
          <p:nvGrpSpPr>
            <p:cNvPr id="28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66" name="Rectangle 6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Service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67" name="Straight Connector 6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65" name="Picture 9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68086" y="5265576"/>
              <a:ext cx="219335" cy="218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1803918"/>
            <a:ext cx="318944" cy="183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52" name="Chart 51"/>
          <p:cNvGraphicFramePr/>
          <p:nvPr/>
        </p:nvGraphicFramePr>
        <p:xfrm>
          <a:off x="1752341" y="2281398"/>
          <a:ext cx="2138524" cy="152549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5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186486" y="2123673"/>
            <a:ext cx="622040" cy="180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Month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889389" y="2126785"/>
            <a:ext cx="622040" cy="180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Year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63" name="Chart 62"/>
          <p:cNvGraphicFramePr/>
          <p:nvPr/>
        </p:nvGraphicFramePr>
        <p:xfrm>
          <a:off x="3872204" y="2185565"/>
          <a:ext cx="2743200" cy="161199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5"/>
          </a:graphicData>
        </a:graphic>
      </p:graphicFrame>
      <p:sp>
        <p:nvSpPr>
          <p:cNvPr id="64" name="Rectangle 63"/>
          <p:cNvSpPr/>
          <p:nvPr/>
        </p:nvSpPr>
        <p:spPr>
          <a:xfrm>
            <a:off x="6839340" y="2230016"/>
            <a:ext cx="1007706" cy="765111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Rectangle 67"/>
          <p:cNvSpPr/>
          <p:nvPr/>
        </p:nvSpPr>
        <p:spPr>
          <a:xfrm>
            <a:off x="7915470" y="2223796"/>
            <a:ext cx="1007706" cy="765111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9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6948209" y="2014816"/>
            <a:ext cx="622040" cy="180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Month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0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8043001" y="1999265"/>
            <a:ext cx="622040" cy="18098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1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Week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1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7035292" y="2241864"/>
            <a:ext cx="622040" cy="180989"/>
          </a:xfrm>
          <a:prstGeom prst="rect">
            <a:avLst/>
          </a:prstGeom>
          <a:solidFill>
            <a:schemeClr val="lt1">
              <a:alpha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Sale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2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8083431" y="2226312"/>
            <a:ext cx="622040" cy="180989"/>
          </a:xfrm>
          <a:prstGeom prst="rect">
            <a:avLst/>
          </a:prstGeom>
          <a:solidFill>
            <a:schemeClr val="lt1">
              <a:alpha val="50000"/>
            </a:schemeClr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Sale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7010411" y="2515561"/>
            <a:ext cx="622040" cy="180989"/>
          </a:xfrm>
          <a:prstGeom prst="rect">
            <a:avLst/>
          </a:prstGeom>
          <a:solidFill>
            <a:schemeClr val="lt1">
              <a:alpha val="23000"/>
            </a:schemeClr>
          </a:solidFill>
          <a:ln>
            <a:solidFill>
              <a:schemeClr val="dk1">
                <a:alpha val="31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12893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74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8077211" y="2528002"/>
            <a:ext cx="622040" cy="180989"/>
          </a:xfrm>
          <a:prstGeom prst="rect">
            <a:avLst/>
          </a:prstGeom>
          <a:solidFill>
            <a:schemeClr val="lt1">
              <a:alpha val="23000"/>
            </a:schemeClr>
          </a:solidFill>
          <a:ln>
            <a:solidFill>
              <a:schemeClr val="dk1">
                <a:alpha val="31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12893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7022852" y="2686625"/>
            <a:ext cx="622040" cy="299171"/>
            <a:chOff x="7069505" y="3694329"/>
            <a:chExt cx="622040" cy="364487"/>
          </a:xfrm>
        </p:grpSpPr>
        <p:sp>
          <p:nvSpPr>
            <p:cNvPr id="75" name="Title 1">
              <a:extLst>
                <a:ext uri="{FF2B5EF4-FFF2-40B4-BE49-F238E27FC236}">
                  <a16:creationId xmlns:a16="http://schemas.microsoft.com/office/drawing/2014/main" xmlns="" id="{1B08CEB0-7C05-42CA-8590-1B6A36443498}"/>
                </a:ext>
              </a:extLst>
            </p:cNvPr>
            <p:cNvSpPr txBox="1">
              <a:spLocks/>
            </p:cNvSpPr>
            <p:nvPr/>
          </p:nvSpPr>
          <p:spPr>
            <a:xfrm>
              <a:off x="7069505" y="3694329"/>
              <a:ext cx="622040" cy="364487"/>
            </a:xfrm>
            <a:prstGeom prst="rect">
              <a:avLst/>
            </a:prstGeom>
            <a:solidFill>
              <a:schemeClr val="lt1">
                <a:alpha val="23000"/>
              </a:schemeClr>
            </a:solidFill>
            <a:ln>
              <a:solidFill>
                <a:schemeClr val="dk1">
                  <a:alpha val="31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IN" sz="1100" b="1" dirty="0" smtClean="0">
                  <a:solidFill>
                    <a:schemeClr val="tx1"/>
                  </a:solidFill>
                  <a:latin typeface="+mj-lt"/>
                  <a:ea typeface="+mj-ea"/>
                  <a:cs typeface="+mj-cs"/>
                </a:rPr>
                <a:t>120%</a:t>
              </a:r>
              <a:endParaRPr kumimoji="0" lang="en-IN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  <p:cxnSp>
          <p:nvCxnSpPr>
            <p:cNvPr id="79" name="Straight Arrow Connector 78"/>
            <p:cNvCxnSpPr/>
            <p:nvPr/>
          </p:nvCxnSpPr>
          <p:spPr>
            <a:xfrm rot="5400000" flipH="1" flipV="1">
              <a:off x="7492484" y="3862873"/>
              <a:ext cx="205273" cy="1588"/>
            </a:xfrm>
            <a:prstGeom prst="straightConnector1">
              <a:avLst/>
            </a:prstGeom>
            <a:ln w="38100">
              <a:solidFill>
                <a:srgbClr val="00B05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8" name="Group 87"/>
          <p:cNvGrpSpPr/>
          <p:nvPr/>
        </p:nvGrpSpPr>
        <p:grpSpPr>
          <a:xfrm>
            <a:off x="8080322" y="2708397"/>
            <a:ext cx="622040" cy="299171"/>
            <a:chOff x="6830019" y="4154642"/>
            <a:chExt cx="622040" cy="299171"/>
          </a:xfrm>
        </p:grpSpPr>
        <p:cxnSp>
          <p:nvCxnSpPr>
            <p:cNvPr id="83" name="Straight Arrow Connector 82"/>
            <p:cNvCxnSpPr/>
            <p:nvPr/>
          </p:nvCxnSpPr>
          <p:spPr>
            <a:xfrm rot="16200000" flipH="1">
              <a:off x="7206345" y="4285859"/>
              <a:ext cx="238691" cy="16342"/>
            </a:xfrm>
            <a:prstGeom prst="straightConnector1">
              <a:avLst/>
            </a:prstGeom>
            <a:ln w="381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6" name="Title 1">
              <a:extLst>
                <a:ext uri="{FF2B5EF4-FFF2-40B4-BE49-F238E27FC236}">
                  <a16:creationId xmlns:a16="http://schemas.microsoft.com/office/drawing/2014/main" xmlns="" id="{1B08CEB0-7C05-42CA-8590-1B6A36443498}"/>
                </a:ext>
              </a:extLst>
            </p:cNvPr>
            <p:cNvSpPr txBox="1">
              <a:spLocks/>
            </p:cNvSpPr>
            <p:nvPr/>
          </p:nvSpPr>
          <p:spPr>
            <a:xfrm>
              <a:off x="6830019" y="4154642"/>
              <a:ext cx="622040" cy="299171"/>
            </a:xfrm>
            <a:prstGeom prst="rect">
              <a:avLst/>
            </a:prstGeom>
            <a:solidFill>
              <a:schemeClr val="lt1">
                <a:alpha val="23000"/>
              </a:schemeClr>
            </a:solidFill>
            <a:ln>
              <a:solidFill>
                <a:schemeClr val="dk1">
                  <a:alpha val="31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lIns="91440" tIns="45720" rIns="91440" bIns="45720" rtlCol="0" anchor="ctr">
              <a:noAutofit/>
            </a:bodyPr>
            <a:lstStyle/>
            <a:p>
              <a:pPr marL="0" marR="0" lvl="0" indent="0" defTabSz="914400" rtl="0" eaLnBrk="1" fontAlgn="auto" latinLnBrk="0" hangingPunct="1"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en-IN" sz="1100" b="1" dirty="0" smtClean="0">
                  <a:solidFill>
                    <a:schemeClr val="tx1"/>
                  </a:solidFill>
                  <a:latin typeface="+mj-lt"/>
                  <a:ea typeface="+mj-ea"/>
                  <a:cs typeface="+mj-cs"/>
                </a:rPr>
                <a:t>75%</a:t>
              </a:r>
              <a:endParaRPr kumimoji="0" lang="en-IN" sz="11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endParaRPr>
            </a:p>
          </p:txBody>
        </p:sp>
      </p:grpSp>
      <p:graphicFrame>
        <p:nvGraphicFramePr>
          <p:cNvPr id="89" name="Chart 88"/>
          <p:cNvGraphicFramePr/>
          <p:nvPr/>
        </p:nvGraphicFramePr>
        <p:xfrm>
          <a:off x="1723894" y="3941471"/>
          <a:ext cx="2381575" cy="13489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6"/>
          </a:graphicData>
        </a:graphic>
      </p:graphicFrame>
      <p:sp>
        <p:nvSpPr>
          <p:cNvPr id="90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435290" y="3846727"/>
            <a:ext cx="762012" cy="17476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1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</a:t>
            </a:r>
            <a:r>
              <a:rPr kumimoji="0" lang="en-IN" sz="11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No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1" name="Rectangle 90"/>
          <p:cNvSpPr/>
          <p:nvPr/>
        </p:nvSpPr>
        <p:spPr>
          <a:xfrm>
            <a:off x="6851780" y="3380792"/>
            <a:ext cx="1007706" cy="765111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10</a:t>
            </a:r>
            <a:endParaRPr lang="en-US" b="1" dirty="0"/>
          </a:p>
        </p:txBody>
      </p:sp>
      <p:sp>
        <p:nvSpPr>
          <p:cNvPr id="92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6932654" y="3181740"/>
            <a:ext cx="830412" cy="16795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9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Quires Open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93" name="Rectangle 92"/>
          <p:cNvSpPr/>
          <p:nvPr/>
        </p:nvSpPr>
        <p:spPr>
          <a:xfrm>
            <a:off x="7946577" y="3374572"/>
            <a:ext cx="1007706" cy="765111"/>
          </a:xfrm>
          <a:prstGeom prst="rect">
            <a:avLst/>
          </a:prstGeom>
          <a:solidFill>
            <a:srgbClr val="00B050"/>
          </a:solidFill>
          <a:ln>
            <a:solidFill>
              <a:srgbClr val="FF0000"/>
            </a:solidFill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/>
              <a:t>9</a:t>
            </a:r>
            <a:endParaRPr lang="en-US" b="1" dirty="0"/>
          </a:p>
        </p:txBody>
      </p:sp>
      <p:sp>
        <p:nvSpPr>
          <p:cNvPr id="94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8027451" y="3175520"/>
            <a:ext cx="830412" cy="167951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Quires Close</a:t>
            </a:r>
            <a:endParaRPr kumimoji="0" lang="en-IN" sz="11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9" name="Chart 98"/>
          <p:cNvGraphicFramePr/>
          <p:nvPr/>
        </p:nvGraphicFramePr>
        <p:xfrm>
          <a:off x="3916329" y="3799957"/>
          <a:ext cx="2076450" cy="14414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7"/>
          </a:graphicData>
        </a:graphic>
      </p:graphicFrame>
      <p:graphicFrame>
        <p:nvGraphicFramePr>
          <p:cNvPr id="103" name="Chart 102"/>
          <p:cNvGraphicFramePr/>
          <p:nvPr/>
        </p:nvGraphicFramePr>
        <p:xfrm>
          <a:off x="4246919" y="5280867"/>
          <a:ext cx="1377950" cy="109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8"/>
          </a:graphicData>
        </a:graphic>
      </p:graphicFrame>
      <p:graphicFrame>
        <p:nvGraphicFramePr>
          <p:cNvPr id="105" name="Chart 104"/>
          <p:cNvGraphicFramePr/>
          <p:nvPr/>
        </p:nvGraphicFramePr>
        <p:xfrm>
          <a:off x="2102497" y="5179916"/>
          <a:ext cx="1452465" cy="13048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9"/>
          </a:graphicData>
        </a:graphic>
      </p:graphicFrame>
      <p:graphicFrame>
        <p:nvGraphicFramePr>
          <p:cNvPr id="107" name="Chart 106"/>
          <p:cNvGraphicFramePr/>
          <p:nvPr/>
        </p:nvGraphicFramePr>
        <p:xfrm>
          <a:off x="7017787" y="4502279"/>
          <a:ext cx="1714500" cy="119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0"/>
          </a:graphicData>
        </a:graphic>
      </p:graphicFrame>
      <p:grpSp>
        <p:nvGrpSpPr>
          <p:cNvPr id="76" name="Group 75"/>
          <p:cNvGrpSpPr/>
          <p:nvPr/>
        </p:nvGrpSpPr>
        <p:grpSpPr>
          <a:xfrm>
            <a:off x="192832" y="2058969"/>
            <a:ext cx="1222311" cy="336698"/>
            <a:chOff x="1648408" y="5194056"/>
            <a:chExt cx="1222311" cy="336698"/>
          </a:xfrm>
        </p:grpSpPr>
        <p:grpSp>
          <p:nvGrpSpPr>
            <p:cNvPr id="77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81" name="Rectangle 8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Members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82" name="Straight Connector 8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78" name="Picture 2"/>
            <p:cNvPicPr>
              <a:picLocks noChangeAspect="1" noChangeArrowheads="1"/>
            </p:cNvPicPr>
            <p:nvPr/>
          </p:nvPicPr>
          <p:blipFill>
            <a:blip r:embed="rId21" cstate="print"/>
            <a:srcRect/>
            <a:stretch>
              <a:fillRect/>
            </a:stretch>
          </p:blipFill>
          <p:spPr bwMode="auto">
            <a:xfrm>
              <a:off x="1769253" y="5254691"/>
              <a:ext cx="229002" cy="2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95" name="Group 94"/>
          <p:cNvGrpSpPr/>
          <p:nvPr/>
        </p:nvGrpSpPr>
        <p:grpSpPr>
          <a:xfrm>
            <a:off x="195943" y="4021493"/>
            <a:ext cx="1222311" cy="336698"/>
            <a:chOff x="3844212" y="5495746"/>
            <a:chExt cx="1222311" cy="336698"/>
          </a:xfrm>
        </p:grpSpPr>
        <p:grpSp>
          <p:nvGrpSpPr>
            <p:cNvPr id="96" name="Group 24"/>
            <p:cNvGrpSpPr/>
            <p:nvPr/>
          </p:nvGrpSpPr>
          <p:grpSpPr>
            <a:xfrm>
              <a:off x="3844212" y="5495746"/>
              <a:ext cx="1222311" cy="336698"/>
              <a:chOff x="1250301" y="3881533"/>
              <a:chExt cx="1222311" cy="336698"/>
            </a:xfrm>
          </p:grpSpPr>
          <p:sp>
            <p:nvSpPr>
              <p:cNvPr id="98" name="Rectangle 97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      Customer                  Feedback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00" name="Straight Connector 99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97" name="Picture 3"/>
            <p:cNvPicPr>
              <a:picLocks noChangeAspect="1" noChangeArrowheads="1"/>
            </p:cNvPicPr>
            <p:nvPr/>
          </p:nvPicPr>
          <p:blipFill>
            <a:blip r:embed="rId22" cstate="print"/>
            <a:srcRect/>
            <a:stretch>
              <a:fillRect/>
            </a:stretch>
          </p:blipFill>
          <p:spPr bwMode="auto">
            <a:xfrm>
              <a:off x="3933375" y="5526827"/>
              <a:ext cx="254740" cy="267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</p:spTree>
    <p:extLst>
      <p:ext uri="{BB962C8B-B14F-4D97-AF65-F5344CB8AC3E}">
        <p14:creationId xmlns:p14="http://schemas.microsoft.com/office/powerpoint/2010/main" xmlns="" val="42093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535" y="263771"/>
            <a:ext cx="5561045" cy="309562"/>
          </a:xfrm>
        </p:spPr>
        <p:txBody>
          <a:bodyPr>
            <a:noAutofit/>
          </a:bodyPr>
          <a:lstStyle/>
          <a:p>
            <a:r>
              <a:rPr lang="en-IN" sz="2000" dirty="0" smtClean="0"/>
              <a:t>CMS Software Page Design    - </a:t>
            </a:r>
            <a:r>
              <a:rPr lang="en-IN" sz="2000" dirty="0" smtClean="0"/>
              <a:t>Sales</a:t>
            </a:r>
            <a:endParaRPr lang="en-IN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1660840" y="1520880"/>
            <a:ext cx="7333870" cy="41054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New Project message scrolling </a:t>
            </a:r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11967" y="858416"/>
            <a:ext cx="8892074" cy="569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7427161" y="921330"/>
            <a:ext cx="1194318" cy="412949"/>
            <a:chOff x="7110833" y="3291305"/>
            <a:chExt cx="1140533" cy="38735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10833" y="3291305"/>
              <a:ext cx="520700" cy="387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Rectangle 11"/>
            <p:cNvSpPr/>
            <p:nvPr/>
          </p:nvSpPr>
          <p:spPr>
            <a:xfrm>
              <a:off x="7560901" y="3352799"/>
              <a:ext cx="690465" cy="186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Login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Picture 2" descr="E:\Logo\Chara Logo Update On 31 04 2024\Logo with CHARA\final 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375" y="1025003"/>
            <a:ext cx="690665" cy="257609"/>
          </a:xfrm>
          <a:prstGeom prst="rect">
            <a:avLst/>
          </a:prstGeom>
          <a:noFill/>
        </p:spPr>
      </p:pic>
      <p:grpSp>
        <p:nvGrpSpPr>
          <p:cNvPr id="4" name="Group 16"/>
          <p:cNvGrpSpPr/>
          <p:nvPr/>
        </p:nvGrpSpPr>
        <p:grpSpPr>
          <a:xfrm>
            <a:off x="1306285" y="933061"/>
            <a:ext cx="3900196" cy="382555"/>
            <a:chOff x="1903445" y="1968759"/>
            <a:chExt cx="3900196" cy="382555"/>
          </a:xfrm>
        </p:grpSpPr>
        <p:sp>
          <p:nvSpPr>
            <p:cNvPr id="18" name="Rectangle 17"/>
            <p:cNvSpPr/>
            <p:nvPr/>
          </p:nvSpPr>
          <p:spPr>
            <a:xfrm>
              <a:off x="1903445" y="1968759"/>
              <a:ext cx="3900196" cy="38255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u="sng" dirty="0" smtClean="0">
                  <a:solidFill>
                    <a:schemeClr val="bg1">
                      <a:lumMod val="65000"/>
                    </a:schemeClr>
                  </a:solidFill>
                </a:rPr>
                <a:t>      Enter a search term</a:t>
              </a:r>
              <a:endParaRPr lang="en-US" u="sng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pic>
          <p:nvPicPr>
            <p:cNvPr id="19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06080" y="2066731"/>
              <a:ext cx="181947" cy="181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13" name="Group 21"/>
          <p:cNvGrpSpPr/>
          <p:nvPr/>
        </p:nvGrpSpPr>
        <p:grpSpPr>
          <a:xfrm>
            <a:off x="130625" y="2584600"/>
            <a:ext cx="1222311" cy="336698"/>
            <a:chOff x="1250301" y="3881533"/>
            <a:chExt cx="1222311" cy="336698"/>
          </a:xfrm>
        </p:grpSpPr>
        <p:grpSp>
          <p:nvGrpSpPr>
            <p:cNvPr id="114" name="Group 8"/>
            <p:cNvGrpSpPr/>
            <p:nvPr/>
          </p:nvGrpSpPr>
          <p:grpSpPr>
            <a:xfrm>
              <a:off x="1250301" y="3881533"/>
              <a:ext cx="1222311" cy="335904"/>
              <a:chOff x="1250301" y="3881533"/>
              <a:chExt cx="1222311" cy="33590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Project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117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409638" y="3942896"/>
                <a:ext cx="218557" cy="2185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cxnSp>
          <p:nvCxnSpPr>
            <p:cNvPr id="115" name="Straight Connector 114"/>
            <p:cNvCxnSpPr/>
            <p:nvPr/>
          </p:nvCxnSpPr>
          <p:spPr>
            <a:xfrm rot="5400000">
              <a:off x="1161660" y="4054151"/>
              <a:ext cx="32657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31"/>
          <p:cNvGrpSpPr/>
          <p:nvPr/>
        </p:nvGrpSpPr>
        <p:grpSpPr>
          <a:xfrm>
            <a:off x="130625" y="1931444"/>
            <a:ext cx="1222311" cy="336698"/>
            <a:chOff x="1250301" y="3881533"/>
            <a:chExt cx="1222311" cy="336698"/>
          </a:xfrm>
          <a:noFill/>
        </p:grpSpPr>
        <p:grpSp>
          <p:nvGrpSpPr>
            <p:cNvPr id="119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  <a:grpFill/>
          </p:grpSpPr>
          <p:sp>
            <p:nvSpPr>
              <p:cNvPr id="121" name="Rectangle 12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200" dirty="0" smtClean="0">
                    <a:solidFill>
                      <a:schemeClr val="tx1"/>
                    </a:solidFill>
                  </a:rPr>
                  <a:t>Dashboard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2" name="Straight Connector 12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20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5443" y="3941593"/>
              <a:ext cx="232750" cy="2011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23" name="Group 39"/>
          <p:cNvGrpSpPr/>
          <p:nvPr/>
        </p:nvGrpSpPr>
        <p:grpSpPr>
          <a:xfrm>
            <a:off x="130592" y="4170856"/>
            <a:ext cx="1222311" cy="336698"/>
            <a:chOff x="1250301" y="3881533"/>
            <a:chExt cx="1222311" cy="336698"/>
          </a:xfrm>
        </p:grpSpPr>
        <p:grpSp>
          <p:nvGrpSpPr>
            <p:cNvPr id="124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</p:grpSpPr>
          <p:sp>
            <p:nvSpPr>
              <p:cNvPr id="126" name="Rectangle 12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Costing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25" name="Picture 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363372" y="3944833"/>
              <a:ext cx="270920" cy="219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28" name="Group 44"/>
          <p:cNvGrpSpPr/>
          <p:nvPr/>
        </p:nvGrpSpPr>
        <p:grpSpPr>
          <a:xfrm>
            <a:off x="133734" y="3847389"/>
            <a:ext cx="1222311" cy="336698"/>
            <a:chOff x="1402701" y="4444497"/>
            <a:chExt cx="1222311" cy="336698"/>
          </a:xfrm>
        </p:grpSpPr>
        <p:grpSp>
          <p:nvGrpSpPr>
            <p:cNvPr id="129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131" name="Rectangle 13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Quotation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2" name="Straight Connector 13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0" name="Picture 6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534820" y="4497349"/>
              <a:ext cx="191343" cy="244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33" name="Group 52"/>
          <p:cNvGrpSpPr/>
          <p:nvPr/>
        </p:nvGrpSpPr>
        <p:grpSpPr>
          <a:xfrm>
            <a:off x="133735" y="5470868"/>
            <a:ext cx="1222311" cy="336698"/>
            <a:chOff x="1402701" y="4444497"/>
            <a:chExt cx="1222311" cy="336698"/>
          </a:xfrm>
        </p:grpSpPr>
        <p:grpSp>
          <p:nvGrpSpPr>
            <p:cNvPr id="134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Setting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7" name="Straight Connector 13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5" name="Picture 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530608" y="4483560"/>
              <a:ext cx="242207" cy="247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38" name="Group 57"/>
          <p:cNvGrpSpPr/>
          <p:nvPr/>
        </p:nvGrpSpPr>
        <p:grpSpPr>
          <a:xfrm>
            <a:off x="133734" y="4500526"/>
            <a:ext cx="1222311" cy="336698"/>
            <a:chOff x="1402701" y="4444497"/>
            <a:chExt cx="1222311" cy="336698"/>
          </a:xfrm>
        </p:grpSpPr>
        <p:grpSp>
          <p:nvGrpSpPr>
            <p:cNvPr id="139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Broad Cast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2" name="Straight Connector 14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40" name="Picture 8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35985" y="4505844"/>
              <a:ext cx="190176" cy="227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43" name="Group 62"/>
          <p:cNvGrpSpPr/>
          <p:nvPr/>
        </p:nvGrpSpPr>
        <p:grpSpPr>
          <a:xfrm>
            <a:off x="127515" y="4820874"/>
            <a:ext cx="1222311" cy="336698"/>
            <a:chOff x="1648408" y="5194056"/>
            <a:chExt cx="1222311" cy="336698"/>
          </a:xfrm>
        </p:grpSpPr>
        <p:grpSp>
          <p:nvGrpSpPr>
            <p:cNvPr id="144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Service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7" name="Straight Connector 14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45" name="Picture 9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68086" y="5265576"/>
              <a:ext cx="219335" cy="218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48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125342" y="2951621"/>
            <a:ext cx="221589" cy="12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49" name="Group 148"/>
          <p:cNvGrpSpPr/>
          <p:nvPr/>
        </p:nvGrpSpPr>
        <p:grpSpPr>
          <a:xfrm>
            <a:off x="127515" y="2254920"/>
            <a:ext cx="1222311" cy="336698"/>
            <a:chOff x="1648408" y="5194056"/>
            <a:chExt cx="1222311" cy="336698"/>
          </a:xfrm>
        </p:grpSpPr>
        <p:grpSp>
          <p:nvGrpSpPr>
            <p:cNvPr id="150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Members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3" name="Straight Connector 152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51" name="Picture 2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769253" y="5254691"/>
              <a:ext cx="229002" cy="2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54" name="Group 153"/>
          <p:cNvGrpSpPr/>
          <p:nvPr/>
        </p:nvGrpSpPr>
        <p:grpSpPr>
          <a:xfrm>
            <a:off x="130626" y="5150544"/>
            <a:ext cx="1222311" cy="336698"/>
            <a:chOff x="3844212" y="5495746"/>
            <a:chExt cx="1222311" cy="336698"/>
          </a:xfrm>
        </p:grpSpPr>
        <p:grpSp>
          <p:nvGrpSpPr>
            <p:cNvPr id="155" name="Group 24"/>
            <p:cNvGrpSpPr/>
            <p:nvPr/>
          </p:nvGrpSpPr>
          <p:grpSpPr>
            <a:xfrm>
              <a:off x="3844212" y="5495746"/>
              <a:ext cx="1222311" cy="336698"/>
              <a:chOff x="1250301" y="3881533"/>
              <a:chExt cx="1222311" cy="336698"/>
            </a:xfrm>
          </p:grpSpPr>
          <p:sp>
            <p:nvSpPr>
              <p:cNvPr id="157" name="Rectangle 156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      Customer                  Feedback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8" name="Straight Connector 157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56" name="Picture 3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933375" y="5526827"/>
              <a:ext cx="254740" cy="267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68" name="Group 167"/>
          <p:cNvGrpSpPr/>
          <p:nvPr/>
        </p:nvGrpSpPr>
        <p:grpSpPr>
          <a:xfrm>
            <a:off x="360718" y="2873825"/>
            <a:ext cx="1178832" cy="251928"/>
            <a:chOff x="1293780" y="3881533"/>
            <a:chExt cx="1178832" cy="335904"/>
          </a:xfrm>
        </p:grpSpPr>
        <p:sp>
          <p:nvSpPr>
            <p:cNvPr id="169" name="Rectangle 168"/>
            <p:cNvSpPr/>
            <p:nvPr/>
          </p:nvSpPr>
          <p:spPr>
            <a:xfrm>
              <a:off x="1371600" y="3881533"/>
              <a:ext cx="1101012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200" dirty="0" smtClean="0">
                  <a:solidFill>
                    <a:schemeClr val="tx1"/>
                  </a:solidFill>
                </a:rPr>
                <a:t>New Project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70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71" name="Group 170"/>
          <p:cNvGrpSpPr/>
          <p:nvPr/>
        </p:nvGrpSpPr>
        <p:grpSpPr>
          <a:xfrm>
            <a:off x="363822" y="3082211"/>
            <a:ext cx="1427656" cy="251928"/>
            <a:chOff x="1293780" y="3881533"/>
            <a:chExt cx="1427656" cy="335904"/>
          </a:xfrm>
        </p:grpSpPr>
        <p:sp>
          <p:nvSpPr>
            <p:cNvPr id="172" name="Rectangle 171"/>
            <p:cNvSpPr/>
            <p:nvPr/>
          </p:nvSpPr>
          <p:spPr>
            <a:xfrm>
              <a:off x="1371600" y="3881533"/>
              <a:ext cx="1349836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    Update Project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73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74" name="Group 173"/>
          <p:cNvGrpSpPr/>
          <p:nvPr/>
        </p:nvGrpSpPr>
        <p:grpSpPr>
          <a:xfrm>
            <a:off x="366926" y="3271935"/>
            <a:ext cx="1178832" cy="251928"/>
            <a:chOff x="1293780" y="3881533"/>
            <a:chExt cx="1178832" cy="335904"/>
          </a:xfrm>
        </p:grpSpPr>
        <p:sp>
          <p:nvSpPr>
            <p:cNvPr id="175" name="Rectangle 174"/>
            <p:cNvSpPr/>
            <p:nvPr/>
          </p:nvSpPr>
          <p:spPr>
            <a:xfrm>
              <a:off x="1371600" y="3881533"/>
              <a:ext cx="1101012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</a:rPr>
                <a:t>    </a:t>
              </a:r>
              <a:r>
                <a:rPr lang="en-US" sz="1200" dirty="0" smtClean="0">
                  <a:solidFill>
                    <a:schemeClr val="tx1"/>
                  </a:solidFill>
                </a:rPr>
                <a:t>List Project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pic>
          <p:nvPicPr>
            <p:cNvPr id="176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77" name="Group 176"/>
          <p:cNvGrpSpPr/>
          <p:nvPr/>
        </p:nvGrpSpPr>
        <p:grpSpPr>
          <a:xfrm>
            <a:off x="370030" y="3461659"/>
            <a:ext cx="1178832" cy="251928"/>
            <a:chOff x="1293780" y="3881533"/>
            <a:chExt cx="1178832" cy="335904"/>
          </a:xfrm>
        </p:grpSpPr>
        <p:sp>
          <p:nvSpPr>
            <p:cNvPr id="178" name="Rectangle 177"/>
            <p:cNvSpPr/>
            <p:nvPr/>
          </p:nvSpPr>
          <p:spPr>
            <a:xfrm>
              <a:off x="1371600" y="3881533"/>
              <a:ext cx="1101012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100" dirty="0" smtClean="0">
                  <a:solidFill>
                    <a:schemeClr val="tx1"/>
                  </a:solidFill>
                </a:rPr>
                <a:t> </a:t>
              </a:r>
              <a:r>
                <a:rPr lang="en-US" sz="1200" dirty="0" err="1" smtClean="0">
                  <a:solidFill>
                    <a:schemeClr val="tx1"/>
                  </a:solidFill>
                </a:rPr>
                <a:t>Proj</a:t>
              </a:r>
              <a:r>
                <a:rPr lang="en-US" sz="1200" dirty="0" smtClean="0">
                  <a:solidFill>
                    <a:schemeClr val="tx1"/>
                  </a:solidFill>
                </a:rPr>
                <a:t> queries</a:t>
              </a:r>
              <a:endParaRPr lang="en-US" sz="2800" dirty="0">
                <a:solidFill>
                  <a:schemeClr val="tx1"/>
                </a:solidFill>
              </a:endParaRPr>
            </a:p>
          </p:txBody>
        </p:sp>
        <p:pic>
          <p:nvPicPr>
            <p:cNvPr id="179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81" name="Rounded Rectangle 180"/>
          <p:cNvSpPr/>
          <p:nvPr/>
        </p:nvSpPr>
        <p:spPr>
          <a:xfrm>
            <a:off x="1828800" y="2267339"/>
            <a:ext cx="1063690" cy="270588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Create Project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82" name="Rounded Rectangle 181"/>
          <p:cNvSpPr/>
          <p:nvPr/>
        </p:nvSpPr>
        <p:spPr>
          <a:xfrm>
            <a:off x="3082212" y="2279781"/>
            <a:ext cx="1063690" cy="27058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83" name="Rounded Rectangle 182"/>
          <p:cNvSpPr/>
          <p:nvPr/>
        </p:nvSpPr>
        <p:spPr>
          <a:xfrm>
            <a:off x="4307633" y="2264230"/>
            <a:ext cx="1063690" cy="27058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Create Project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84" name="Rounded Rectangle 183"/>
          <p:cNvSpPr/>
          <p:nvPr/>
        </p:nvSpPr>
        <p:spPr>
          <a:xfrm>
            <a:off x="5542384" y="2276671"/>
            <a:ext cx="1063690" cy="27058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Create Project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85" name="Rounded Rectangle 184"/>
          <p:cNvSpPr/>
          <p:nvPr/>
        </p:nvSpPr>
        <p:spPr>
          <a:xfrm>
            <a:off x="6777135" y="2270450"/>
            <a:ext cx="1063690" cy="270588"/>
          </a:xfrm>
          <a:prstGeom prst="roundRect">
            <a:avLst/>
          </a:prstGeom>
          <a:solidFill>
            <a:schemeClr val="bg2">
              <a:lumMod val="75000"/>
            </a:schemeClr>
          </a:solidFill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b="1" dirty="0" smtClean="0">
                <a:solidFill>
                  <a:schemeClr val="bg1"/>
                </a:solidFill>
              </a:rPr>
              <a:t>Create Project</a:t>
            </a:r>
            <a:endParaRPr lang="en-US" sz="1100" b="1" dirty="0">
              <a:solidFill>
                <a:schemeClr val="bg1"/>
              </a:solidFill>
            </a:endParaRPr>
          </a:p>
        </p:txBody>
      </p:sp>
      <p:sp>
        <p:nvSpPr>
          <p:cNvPr id="186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046515" y="2767485"/>
            <a:ext cx="2189583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 No :  023456 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pSp>
        <p:nvGrpSpPr>
          <p:cNvPr id="187" name="Group 186"/>
          <p:cNvGrpSpPr/>
          <p:nvPr/>
        </p:nvGrpSpPr>
        <p:grpSpPr>
          <a:xfrm>
            <a:off x="373134" y="3660714"/>
            <a:ext cx="1178832" cy="251928"/>
            <a:chOff x="1293780" y="3881533"/>
            <a:chExt cx="1178832" cy="335904"/>
          </a:xfrm>
        </p:grpSpPr>
        <p:sp>
          <p:nvSpPr>
            <p:cNvPr id="188" name="Rectangle 187"/>
            <p:cNvSpPr/>
            <p:nvPr/>
          </p:nvSpPr>
          <p:spPr>
            <a:xfrm>
              <a:off x="1371600" y="3881533"/>
              <a:ext cx="1101012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050" dirty="0" smtClean="0">
                  <a:solidFill>
                    <a:schemeClr val="tx1"/>
                  </a:solidFill>
                </a:rPr>
                <a:t> </a:t>
              </a:r>
              <a:r>
                <a:rPr lang="en-US" sz="1100" dirty="0" smtClean="0">
                  <a:solidFill>
                    <a:schemeClr val="tx1"/>
                  </a:solidFill>
                </a:rPr>
                <a:t>Service Order</a:t>
              </a:r>
              <a:endParaRPr lang="en-US" sz="2400" dirty="0">
                <a:solidFill>
                  <a:schemeClr val="tx1"/>
                </a:solidFill>
              </a:endParaRPr>
            </a:p>
          </p:txBody>
        </p:sp>
        <p:pic>
          <p:nvPicPr>
            <p:cNvPr id="189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sp>
        <p:nvSpPr>
          <p:cNvPr id="190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040293" y="3171811"/>
            <a:ext cx="4061926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 Name :   XXXXXXXXXX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1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052728" y="3576148"/>
            <a:ext cx="4061926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Customer </a:t>
            </a: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Name :   XXXXXXXXXX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2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065163" y="4017809"/>
            <a:ext cx="1508461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Customer  Region</a:t>
            </a: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2058943" y="4422135"/>
            <a:ext cx="1682633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Domestic</a:t>
            </a:r>
            <a:r>
              <a:rPr kumimoji="0" lang="en-IN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  North 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94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3890854" y="4425245"/>
            <a:ext cx="1682633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Export</a:t>
            </a:r>
            <a:r>
              <a:rPr kumimoji="0" lang="en-IN" sz="14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: 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93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5535" y="263771"/>
            <a:ext cx="5561045" cy="309562"/>
          </a:xfrm>
        </p:spPr>
        <p:txBody>
          <a:bodyPr>
            <a:noAutofit/>
          </a:bodyPr>
          <a:lstStyle/>
          <a:p>
            <a:r>
              <a:rPr lang="en-IN" sz="2000" dirty="0" smtClean="0"/>
              <a:t>CMS Software Page Design    - Project</a:t>
            </a:r>
            <a:endParaRPr lang="en-IN" sz="2000" dirty="0"/>
          </a:p>
        </p:txBody>
      </p:sp>
      <p:sp>
        <p:nvSpPr>
          <p:cNvPr id="13" name="Rounded Rectangle 12"/>
          <p:cNvSpPr/>
          <p:nvPr/>
        </p:nvSpPr>
        <p:spPr>
          <a:xfrm>
            <a:off x="1660840" y="1474226"/>
            <a:ext cx="7352531" cy="186623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 smtClean="0"/>
              <a:t>New Project message scrolling </a:t>
            </a:r>
            <a:endParaRPr lang="en-US" sz="1400" b="1" dirty="0"/>
          </a:p>
        </p:txBody>
      </p:sp>
      <p:sp>
        <p:nvSpPr>
          <p:cNvPr id="14" name="Rectangle 13"/>
          <p:cNvSpPr/>
          <p:nvPr/>
        </p:nvSpPr>
        <p:spPr>
          <a:xfrm>
            <a:off x="111967" y="858416"/>
            <a:ext cx="8892074" cy="56916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" name="Group 14"/>
          <p:cNvGrpSpPr/>
          <p:nvPr/>
        </p:nvGrpSpPr>
        <p:grpSpPr>
          <a:xfrm>
            <a:off x="7427161" y="921330"/>
            <a:ext cx="1194318" cy="412949"/>
            <a:chOff x="7110833" y="3291305"/>
            <a:chExt cx="1140533" cy="387350"/>
          </a:xfrm>
        </p:grpSpPr>
        <p:pic>
          <p:nvPicPr>
            <p:cNvPr id="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7110833" y="3291305"/>
              <a:ext cx="520700" cy="387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12" name="Rectangle 11"/>
            <p:cNvSpPr/>
            <p:nvPr/>
          </p:nvSpPr>
          <p:spPr>
            <a:xfrm>
              <a:off x="7560901" y="3352799"/>
              <a:ext cx="690465" cy="186612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bg1"/>
                  </a:solidFill>
                </a:rPr>
                <a:t>Login</a:t>
              </a:r>
              <a:endParaRPr lang="en-US" dirty="0">
                <a:solidFill>
                  <a:schemeClr val="bg1"/>
                </a:solidFill>
              </a:endParaRPr>
            </a:p>
          </p:txBody>
        </p:sp>
      </p:grpSp>
      <p:pic>
        <p:nvPicPr>
          <p:cNvPr id="10" name="Picture 2" descr="E:\Logo\Chara Logo Update On 31 04 2024\Logo with CHARA\final logo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8375" y="1025003"/>
            <a:ext cx="690665" cy="257609"/>
          </a:xfrm>
          <a:prstGeom prst="rect">
            <a:avLst/>
          </a:prstGeom>
          <a:noFill/>
        </p:spPr>
      </p:pic>
      <p:grpSp>
        <p:nvGrpSpPr>
          <p:cNvPr id="4" name="Group 16"/>
          <p:cNvGrpSpPr/>
          <p:nvPr/>
        </p:nvGrpSpPr>
        <p:grpSpPr>
          <a:xfrm>
            <a:off x="1306285" y="933061"/>
            <a:ext cx="3900196" cy="382555"/>
            <a:chOff x="1903445" y="1968759"/>
            <a:chExt cx="3900196" cy="382555"/>
          </a:xfrm>
        </p:grpSpPr>
        <p:sp>
          <p:nvSpPr>
            <p:cNvPr id="18" name="Rectangle 17"/>
            <p:cNvSpPr/>
            <p:nvPr/>
          </p:nvSpPr>
          <p:spPr>
            <a:xfrm>
              <a:off x="1903445" y="1968759"/>
              <a:ext cx="3900196" cy="382555"/>
            </a:xfrm>
            <a:prstGeom prst="rect">
              <a:avLst/>
            </a:prstGeom>
            <a:solidFill>
              <a:schemeClr val="tx1">
                <a:lumMod val="50000"/>
                <a:lumOff val="5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u="sng" dirty="0" smtClean="0">
                  <a:solidFill>
                    <a:schemeClr val="bg1">
                      <a:lumMod val="65000"/>
                    </a:schemeClr>
                  </a:solidFill>
                </a:rPr>
                <a:t>      Enter a search term</a:t>
              </a:r>
              <a:endParaRPr lang="en-US" u="sng" dirty="0">
                <a:solidFill>
                  <a:schemeClr val="bg1">
                    <a:lumMod val="65000"/>
                  </a:schemeClr>
                </a:solidFill>
              </a:endParaRPr>
            </a:p>
          </p:txBody>
        </p:sp>
        <p:pic>
          <p:nvPicPr>
            <p:cNvPr id="19" name="Picture 8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006080" y="2066731"/>
              <a:ext cx="181947" cy="18194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5" name="Group 21"/>
          <p:cNvGrpSpPr/>
          <p:nvPr/>
        </p:nvGrpSpPr>
        <p:grpSpPr>
          <a:xfrm>
            <a:off x="130625" y="2584600"/>
            <a:ext cx="1222311" cy="336698"/>
            <a:chOff x="1250301" y="3881533"/>
            <a:chExt cx="1222311" cy="336698"/>
          </a:xfrm>
        </p:grpSpPr>
        <p:grpSp>
          <p:nvGrpSpPr>
            <p:cNvPr id="7" name="Group 8"/>
            <p:cNvGrpSpPr/>
            <p:nvPr/>
          </p:nvGrpSpPr>
          <p:grpSpPr>
            <a:xfrm>
              <a:off x="1250301" y="3881533"/>
              <a:ext cx="1222311" cy="335904"/>
              <a:chOff x="1250301" y="3881533"/>
              <a:chExt cx="1222311" cy="335904"/>
            </a:xfrm>
          </p:grpSpPr>
          <p:sp>
            <p:nvSpPr>
              <p:cNvPr id="116" name="Rectangle 11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Project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pic>
            <p:nvPicPr>
              <p:cNvPr id="117" name="Picture 2"/>
              <p:cNvPicPr>
                <a:picLocks noChangeAspect="1" noChangeArrowheads="1"/>
              </p:cNvPicPr>
              <p:nvPr/>
            </p:nvPicPr>
            <p:blipFill>
              <a:blip r:embed="rId6" cstate="print"/>
              <a:srcRect/>
              <a:stretch>
                <a:fillRect/>
              </a:stretch>
            </p:blipFill>
            <p:spPr bwMode="auto">
              <a:xfrm>
                <a:off x="1409638" y="3942896"/>
                <a:ext cx="218557" cy="21855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</p:pic>
        </p:grpSp>
        <p:cxnSp>
          <p:nvCxnSpPr>
            <p:cNvPr id="115" name="Straight Connector 114"/>
            <p:cNvCxnSpPr/>
            <p:nvPr/>
          </p:nvCxnSpPr>
          <p:spPr>
            <a:xfrm rot="5400000">
              <a:off x="1161660" y="4054151"/>
              <a:ext cx="326572" cy="1588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" name="Group 31"/>
          <p:cNvGrpSpPr/>
          <p:nvPr/>
        </p:nvGrpSpPr>
        <p:grpSpPr>
          <a:xfrm>
            <a:off x="130625" y="1931444"/>
            <a:ext cx="1222311" cy="336698"/>
            <a:chOff x="1250301" y="3881533"/>
            <a:chExt cx="1222311" cy="336698"/>
          </a:xfrm>
          <a:noFill/>
        </p:grpSpPr>
        <p:grpSp>
          <p:nvGrpSpPr>
            <p:cNvPr id="9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  <a:grpFill/>
          </p:grpSpPr>
          <p:sp>
            <p:nvSpPr>
              <p:cNvPr id="121" name="Rectangle 12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200" dirty="0" smtClean="0">
                    <a:solidFill>
                      <a:schemeClr val="tx1"/>
                    </a:solidFill>
                  </a:rPr>
                  <a:t>Dashboard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2" name="Straight Connector 12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grpFill/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20" name="Picture 3"/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1425443" y="3941593"/>
              <a:ext cx="232750" cy="20119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1" name="Group 39"/>
          <p:cNvGrpSpPr/>
          <p:nvPr/>
        </p:nvGrpSpPr>
        <p:grpSpPr>
          <a:xfrm>
            <a:off x="130592" y="4189518"/>
            <a:ext cx="1222311" cy="336698"/>
            <a:chOff x="1250301" y="3881533"/>
            <a:chExt cx="1222311" cy="336698"/>
          </a:xfrm>
        </p:grpSpPr>
        <p:grpSp>
          <p:nvGrpSpPr>
            <p:cNvPr id="15" name="Group 14"/>
            <p:cNvGrpSpPr/>
            <p:nvPr/>
          </p:nvGrpSpPr>
          <p:grpSpPr>
            <a:xfrm>
              <a:off x="1250301" y="3881533"/>
              <a:ext cx="1222311" cy="336698"/>
              <a:chOff x="1250301" y="3881533"/>
              <a:chExt cx="1222311" cy="336698"/>
            </a:xfrm>
          </p:grpSpPr>
          <p:sp>
            <p:nvSpPr>
              <p:cNvPr id="126" name="Rectangle 12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Costing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27" name="Straight Connector 12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25" name="Picture 4"/>
            <p:cNvPicPr>
              <a:picLocks noChangeAspect="1" noChangeArrowheads="1"/>
            </p:cNvPicPr>
            <p:nvPr/>
          </p:nvPicPr>
          <p:blipFill>
            <a:blip r:embed="rId8" cstate="print"/>
            <a:srcRect/>
            <a:stretch>
              <a:fillRect/>
            </a:stretch>
          </p:blipFill>
          <p:spPr bwMode="auto">
            <a:xfrm>
              <a:off x="1363372" y="3944833"/>
              <a:ext cx="270920" cy="21972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6" name="Group 44"/>
          <p:cNvGrpSpPr/>
          <p:nvPr/>
        </p:nvGrpSpPr>
        <p:grpSpPr>
          <a:xfrm>
            <a:off x="133734" y="2914289"/>
            <a:ext cx="1222311" cy="336698"/>
            <a:chOff x="1402701" y="4444497"/>
            <a:chExt cx="1222311" cy="336698"/>
          </a:xfrm>
        </p:grpSpPr>
        <p:grpSp>
          <p:nvGrpSpPr>
            <p:cNvPr id="17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131" name="Rectangle 13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Quotation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2" name="Straight Connector 13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0" name="Picture 6"/>
            <p:cNvPicPr>
              <a:picLocks noChangeAspect="1" noChangeArrowheads="1"/>
            </p:cNvPicPr>
            <p:nvPr/>
          </p:nvPicPr>
          <p:blipFill>
            <a:blip r:embed="rId9" cstate="print"/>
            <a:srcRect/>
            <a:stretch>
              <a:fillRect/>
            </a:stretch>
          </p:blipFill>
          <p:spPr bwMode="auto">
            <a:xfrm>
              <a:off x="1534820" y="4497349"/>
              <a:ext cx="191343" cy="244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0" name="Group 52"/>
          <p:cNvGrpSpPr/>
          <p:nvPr/>
        </p:nvGrpSpPr>
        <p:grpSpPr>
          <a:xfrm>
            <a:off x="133735" y="5489530"/>
            <a:ext cx="1222311" cy="336698"/>
            <a:chOff x="1402701" y="4444497"/>
            <a:chExt cx="1222311" cy="336698"/>
          </a:xfrm>
        </p:grpSpPr>
        <p:grpSp>
          <p:nvGrpSpPr>
            <p:cNvPr id="21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136" name="Rectangle 13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Setting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37" name="Straight Connector 13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35" name="Picture 7"/>
            <p:cNvPicPr>
              <a:picLocks noChangeAspect="1" noChangeArrowheads="1"/>
            </p:cNvPicPr>
            <p:nvPr/>
          </p:nvPicPr>
          <p:blipFill>
            <a:blip r:embed="rId10" cstate="print"/>
            <a:srcRect/>
            <a:stretch>
              <a:fillRect/>
            </a:stretch>
          </p:blipFill>
          <p:spPr bwMode="auto">
            <a:xfrm>
              <a:off x="1530608" y="4483560"/>
              <a:ext cx="242207" cy="247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2" name="Group 57"/>
          <p:cNvGrpSpPr/>
          <p:nvPr/>
        </p:nvGrpSpPr>
        <p:grpSpPr>
          <a:xfrm>
            <a:off x="133734" y="4519188"/>
            <a:ext cx="1222311" cy="336698"/>
            <a:chOff x="1402701" y="4444497"/>
            <a:chExt cx="1222311" cy="336698"/>
          </a:xfrm>
        </p:grpSpPr>
        <p:grpSp>
          <p:nvGrpSpPr>
            <p:cNvPr id="23" name="Group 24"/>
            <p:cNvGrpSpPr/>
            <p:nvPr/>
          </p:nvGrpSpPr>
          <p:grpSpPr>
            <a:xfrm>
              <a:off x="1402701" y="4444497"/>
              <a:ext cx="1222311" cy="336698"/>
              <a:chOff x="1250301" y="3881533"/>
              <a:chExt cx="1222311" cy="336698"/>
            </a:xfrm>
          </p:grpSpPr>
          <p:sp>
            <p:nvSpPr>
              <p:cNvPr id="141" name="Rectangle 140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Broad Cast 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2" name="Straight Connector 141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40" name="Picture 8"/>
            <p:cNvPicPr>
              <a:picLocks noChangeAspect="1" noChangeArrowheads="1"/>
            </p:cNvPicPr>
            <p:nvPr/>
          </p:nvPicPr>
          <p:blipFill>
            <a:blip r:embed="rId11" cstate="print"/>
            <a:srcRect/>
            <a:stretch>
              <a:fillRect/>
            </a:stretch>
          </p:blipFill>
          <p:spPr bwMode="auto">
            <a:xfrm>
              <a:off x="1535985" y="4505844"/>
              <a:ext cx="190176" cy="2279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4" name="Group 62"/>
          <p:cNvGrpSpPr/>
          <p:nvPr/>
        </p:nvGrpSpPr>
        <p:grpSpPr>
          <a:xfrm>
            <a:off x="127515" y="4839536"/>
            <a:ext cx="1222311" cy="336698"/>
            <a:chOff x="1648408" y="5194056"/>
            <a:chExt cx="1222311" cy="336698"/>
          </a:xfrm>
        </p:grpSpPr>
        <p:grpSp>
          <p:nvGrpSpPr>
            <p:cNvPr id="25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146" name="Rectangle 145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Service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47" name="Straight Connector 146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45" name="Picture 9"/>
            <p:cNvPicPr>
              <a:picLocks noChangeAspect="1" noChangeArrowheads="1"/>
            </p:cNvPicPr>
            <p:nvPr/>
          </p:nvPicPr>
          <p:blipFill>
            <a:blip r:embed="rId12" cstate="print"/>
            <a:srcRect/>
            <a:stretch>
              <a:fillRect/>
            </a:stretch>
          </p:blipFill>
          <p:spPr bwMode="auto">
            <a:xfrm>
              <a:off x="1768086" y="5265576"/>
              <a:ext cx="219335" cy="2180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pic>
        <p:nvPicPr>
          <p:cNvPr id="148" name="Picture 2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37324" y="3380829"/>
            <a:ext cx="221589" cy="1274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26" name="Group 148"/>
          <p:cNvGrpSpPr/>
          <p:nvPr/>
        </p:nvGrpSpPr>
        <p:grpSpPr>
          <a:xfrm>
            <a:off x="127515" y="2254920"/>
            <a:ext cx="1222311" cy="336698"/>
            <a:chOff x="1648408" y="5194056"/>
            <a:chExt cx="1222311" cy="336698"/>
          </a:xfrm>
        </p:grpSpPr>
        <p:grpSp>
          <p:nvGrpSpPr>
            <p:cNvPr id="27" name="Group 24"/>
            <p:cNvGrpSpPr/>
            <p:nvPr/>
          </p:nvGrpSpPr>
          <p:grpSpPr>
            <a:xfrm>
              <a:off x="1648408" y="5194056"/>
              <a:ext cx="1222311" cy="336698"/>
              <a:chOff x="1250301" y="3881533"/>
              <a:chExt cx="1222311" cy="336698"/>
            </a:xfrm>
          </p:grpSpPr>
          <p:sp>
            <p:nvSpPr>
              <p:cNvPr id="152" name="Rectangle 151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400" dirty="0" smtClean="0">
                    <a:solidFill>
                      <a:schemeClr val="tx1"/>
                    </a:solidFill>
                  </a:rPr>
                  <a:t>      Members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3" name="Straight Connector 152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51" name="Picture 2"/>
            <p:cNvPicPr>
              <a:picLocks noChangeAspect="1" noChangeArrowheads="1"/>
            </p:cNvPicPr>
            <p:nvPr/>
          </p:nvPicPr>
          <p:blipFill>
            <a:blip r:embed="rId14" cstate="print"/>
            <a:srcRect/>
            <a:stretch>
              <a:fillRect/>
            </a:stretch>
          </p:blipFill>
          <p:spPr bwMode="auto">
            <a:xfrm>
              <a:off x="1769253" y="5254691"/>
              <a:ext cx="229002" cy="2317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28" name="Group 153"/>
          <p:cNvGrpSpPr/>
          <p:nvPr/>
        </p:nvGrpSpPr>
        <p:grpSpPr>
          <a:xfrm>
            <a:off x="130626" y="5169206"/>
            <a:ext cx="1222311" cy="336698"/>
            <a:chOff x="3844212" y="5495746"/>
            <a:chExt cx="1222311" cy="336698"/>
          </a:xfrm>
        </p:grpSpPr>
        <p:grpSp>
          <p:nvGrpSpPr>
            <p:cNvPr id="29" name="Group 24"/>
            <p:cNvGrpSpPr/>
            <p:nvPr/>
          </p:nvGrpSpPr>
          <p:grpSpPr>
            <a:xfrm>
              <a:off x="3844212" y="5495746"/>
              <a:ext cx="1222311" cy="336698"/>
              <a:chOff x="1250301" y="3881533"/>
              <a:chExt cx="1222311" cy="336698"/>
            </a:xfrm>
          </p:grpSpPr>
          <p:sp>
            <p:nvSpPr>
              <p:cNvPr id="157" name="Rectangle 156"/>
              <p:cNvSpPr/>
              <p:nvPr/>
            </p:nvSpPr>
            <p:spPr>
              <a:xfrm>
                <a:off x="1250301" y="3881533"/>
                <a:ext cx="1222311" cy="335904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r"/>
                <a:r>
                  <a:rPr lang="en-US" sz="1400" dirty="0" smtClean="0">
                    <a:solidFill>
                      <a:schemeClr val="tx1"/>
                    </a:solidFill>
                  </a:rPr>
                  <a:t>      Customer                  Feedback</a:t>
                </a:r>
                <a:endParaRPr lang="en-US" dirty="0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58" name="Straight Connector 157"/>
              <p:cNvCxnSpPr/>
              <p:nvPr/>
            </p:nvCxnSpPr>
            <p:spPr>
              <a:xfrm rot="5400000">
                <a:off x="1161660" y="4054151"/>
                <a:ext cx="326572" cy="1588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pic>
          <p:nvPicPr>
            <p:cNvPr id="156" name="Picture 3"/>
            <p:cNvPicPr>
              <a:picLocks noChangeAspect="1" noChangeArrowheads="1"/>
            </p:cNvPicPr>
            <p:nvPr/>
          </p:nvPicPr>
          <p:blipFill>
            <a:blip r:embed="rId15" cstate="print"/>
            <a:srcRect/>
            <a:stretch>
              <a:fillRect/>
            </a:stretch>
          </p:blipFill>
          <p:spPr bwMode="auto">
            <a:xfrm>
              <a:off x="3933375" y="5526827"/>
              <a:ext cx="254740" cy="2674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0" name="Group 167"/>
          <p:cNvGrpSpPr/>
          <p:nvPr/>
        </p:nvGrpSpPr>
        <p:grpSpPr>
          <a:xfrm>
            <a:off x="258080" y="3293702"/>
            <a:ext cx="1178832" cy="251928"/>
            <a:chOff x="1293780" y="3881533"/>
            <a:chExt cx="1178832" cy="335904"/>
          </a:xfrm>
        </p:grpSpPr>
        <p:sp>
          <p:nvSpPr>
            <p:cNvPr id="169" name="Rectangle 168"/>
            <p:cNvSpPr/>
            <p:nvPr/>
          </p:nvSpPr>
          <p:spPr>
            <a:xfrm>
              <a:off x="1371600" y="3881533"/>
              <a:ext cx="1101012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r"/>
              <a:r>
                <a:rPr lang="en-US" sz="1200" dirty="0" smtClean="0">
                  <a:solidFill>
                    <a:schemeClr val="tx1"/>
                  </a:solidFill>
                </a:rPr>
                <a:t>New  Quote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70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31" name="Group 170"/>
          <p:cNvGrpSpPr/>
          <p:nvPr/>
        </p:nvGrpSpPr>
        <p:grpSpPr>
          <a:xfrm>
            <a:off x="251853" y="3511419"/>
            <a:ext cx="1427656" cy="251928"/>
            <a:chOff x="1293780" y="3881533"/>
            <a:chExt cx="1427656" cy="335904"/>
          </a:xfrm>
        </p:grpSpPr>
        <p:sp>
          <p:nvSpPr>
            <p:cNvPr id="172" name="Rectangle 171"/>
            <p:cNvSpPr/>
            <p:nvPr/>
          </p:nvSpPr>
          <p:spPr>
            <a:xfrm>
              <a:off x="1371600" y="3881533"/>
              <a:ext cx="1349836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    </a:t>
              </a:r>
              <a:r>
                <a:rPr lang="en-US" sz="1200" dirty="0" smtClean="0">
                  <a:solidFill>
                    <a:schemeClr val="tx1"/>
                  </a:solidFill>
                </a:rPr>
                <a:t>Update Quote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173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70" name="Group 170"/>
          <p:cNvGrpSpPr/>
          <p:nvPr/>
        </p:nvGrpSpPr>
        <p:grpSpPr>
          <a:xfrm>
            <a:off x="264288" y="3738467"/>
            <a:ext cx="1427656" cy="251928"/>
            <a:chOff x="1293780" y="3881533"/>
            <a:chExt cx="1427656" cy="335904"/>
          </a:xfrm>
        </p:grpSpPr>
        <p:sp>
          <p:nvSpPr>
            <p:cNvPr id="71" name="Rectangle 70"/>
            <p:cNvSpPr/>
            <p:nvPr/>
          </p:nvSpPr>
          <p:spPr>
            <a:xfrm>
              <a:off x="1371600" y="3881533"/>
              <a:ext cx="1349836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    Update Project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72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74" name="Group 170"/>
          <p:cNvGrpSpPr/>
          <p:nvPr/>
        </p:nvGrpSpPr>
        <p:grpSpPr>
          <a:xfrm>
            <a:off x="267392" y="3956184"/>
            <a:ext cx="1427656" cy="251928"/>
            <a:chOff x="1293780" y="3881533"/>
            <a:chExt cx="1427656" cy="335904"/>
          </a:xfrm>
        </p:grpSpPr>
        <p:sp>
          <p:nvSpPr>
            <p:cNvPr id="75" name="Rectangle 74"/>
            <p:cNvSpPr/>
            <p:nvPr/>
          </p:nvSpPr>
          <p:spPr>
            <a:xfrm>
              <a:off x="1371600" y="3881533"/>
              <a:ext cx="1349836" cy="335904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 smtClean="0">
                  <a:solidFill>
                    <a:schemeClr val="tx1"/>
                  </a:solidFill>
                </a:rPr>
                <a:t>    Update Project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pic>
          <p:nvPicPr>
            <p:cNvPr id="76" name="Picture 5"/>
            <p:cNvPicPr>
              <a:picLocks noChangeAspect="1" noChangeArrowheads="1"/>
            </p:cNvPicPr>
            <p:nvPr/>
          </p:nvPicPr>
          <p:blipFill>
            <a:blip r:embed="rId16"/>
            <a:srcRect/>
            <a:stretch>
              <a:fillRect/>
            </a:stretch>
          </p:blipFill>
          <p:spPr bwMode="auto">
            <a:xfrm>
              <a:off x="1293780" y="3931302"/>
              <a:ext cx="275508" cy="255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</p:pic>
      </p:grpSp>
      <p:grpSp>
        <p:nvGrpSpPr>
          <p:cNvPr id="143" name="Group 142"/>
          <p:cNvGrpSpPr/>
          <p:nvPr/>
        </p:nvGrpSpPr>
        <p:grpSpPr>
          <a:xfrm>
            <a:off x="1623528" y="3918857"/>
            <a:ext cx="7408506" cy="2575255"/>
            <a:chOff x="1623528" y="3489667"/>
            <a:chExt cx="7408506" cy="3004446"/>
          </a:xfrm>
        </p:grpSpPr>
        <p:grpSp>
          <p:nvGrpSpPr>
            <p:cNvPr id="86" name="Group 85"/>
            <p:cNvGrpSpPr/>
            <p:nvPr/>
          </p:nvGrpSpPr>
          <p:grpSpPr>
            <a:xfrm>
              <a:off x="1623528" y="3489667"/>
              <a:ext cx="7408506" cy="3004446"/>
              <a:chOff x="1623528" y="3097763"/>
              <a:chExt cx="7408506" cy="3390115"/>
            </a:xfrm>
          </p:grpSpPr>
          <p:grpSp>
            <p:nvGrpSpPr>
              <p:cNvPr id="84" name="Group 83"/>
              <p:cNvGrpSpPr/>
              <p:nvPr/>
            </p:nvGrpSpPr>
            <p:grpSpPr>
              <a:xfrm>
                <a:off x="1632857" y="3293705"/>
                <a:ext cx="7389840" cy="3194173"/>
                <a:chOff x="1632857" y="3293705"/>
                <a:chExt cx="7389840" cy="3194173"/>
              </a:xfrm>
            </p:grpSpPr>
            <p:grpSp>
              <p:nvGrpSpPr>
                <p:cNvPr id="79" name="Group 78"/>
                <p:cNvGrpSpPr/>
                <p:nvPr/>
              </p:nvGrpSpPr>
              <p:grpSpPr>
                <a:xfrm>
                  <a:off x="1632857" y="3293705"/>
                  <a:ext cx="7389840" cy="3194173"/>
                  <a:chOff x="1632857" y="3293705"/>
                  <a:chExt cx="7389840" cy="3194173"/>
                </a:xfrm>
              </p:grpSpPr>
              <p:sp>
                <p:nvSpPr>
                  <p:cNvPr id="77" name="Rectangle 76"/>
                  <p:cNvSpPr/>
                  <p:nvPr/>
                </p:nvSpPr>
                <p:spPr>
                  <a:xfrm>
                    <a:off x="1632857" y="3293705"/>
                    <a:ext cx="7380514" cy="3191069"/>
                  </a:xfrm>
                  <a:prstGeom prst="rect">
                    <a:avLst/>
                  </a:prstGeom>
                  <a:ln w="317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78" name="Rectangle 77"/>
                  <p:cNvSpPr/>
                  <p:nvPr/>
                </p:nvSpPr>
                <p:spPr>
                  <a:xfrm>
                    <a:off x="8817429" y="3296809"/>
                    <a:ext cx="205268" cy="3191069"/>
                  </a:xfrm>
                  <a:prstGeom prst="rect">
                    <a:avLst/>
                  </a:prstGeom>
                  <a:solidFill>
                    <a:schemeClr val="bg1">
                      <a:lumMod val="95000"/>
                    </a:schemeClr>
                  </a:solidFill>
                  <a:ln w="3175">
                    <a:solidFill>
                      <a:schemeClr val="bg2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/>
                  </a:lnRef>
                  <a:fillRef idx="1">
                    <a:schemeClr val="lt1"/>
                  </a:fillRef>
                  <a:effectRef idx="0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80" name="Rectangle 79"/>
                <p:cNvSpPr/>
                <p:nvPr/>
              </p:nvSpPr>
              <p:spPr>
                <a:xfrm>
                  <a:off x="8826759" y="4497355"/>
                  <a:ext cx="177282" cy="475861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0">
                  <a:schemeClr val="accent3"/>
                </a:lnRef>
                <a:fillRef idx="3">
                  <a:schemeClr val="accent3"/>
                </a:fillRef>
                <a:effectRef idx="3">
                  <a:schemeClr val="accent3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Isosceles Triangle 81"/>
                <p:cNvSpPr/>
                <p:nvPr/>
              </p:nvSpPr>
              <p:spPr>
                <a:xfrm>
                  <a:off x="8826759" y="3312368"/>
                  <a:ext cx="167952" cy="139959"/>
                </a:xfrm>
                <a:prstGeom prst="triangl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Isosceles Triangle 82"/>
                <p:cNvSpPr/>
                <p:nvPr/>
              </p:nvSpPr>
              <p:spPr>
                <a:xfrm rot="10800000">
                  <a:off x="8820535" y="6335486"/>
                  <a:ext cx="183505" cy="139959"/>
                </a:xfrm>
                <a:prstGeom prst="triangle">
                  <a:avLst/>
                </a:prstGeom>
                <a:solidFill>
                  <a:schemeClr val="bg1">
                    <a:lumMod val="75000"/>
                  </a:schemeClr>
                </a:solidFill>
                <a:ln>
                  <a:solidFill>
                    <a:schemeClr val="bg2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5" name="Rectangle 84"/>
              <p:cNvSpPr/>
              <p:nvPr/>
            </p:nvSpPr>
            <p:spPr>
              <a:xfrm>
                <a:off x="1623528" y="3097763"/>
                <a:ext cx="7408506" cy="195943"/>
              </a:xfrm>
              <a:prstGeom prst="rect">
                <a:avLst/>
              </a:prstGeom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/>
                  <a:t>Connector Module Options Selection</a:t>
                </a:r>
                <a:endParaRPr lang="en-US" dirty="0"/>
              </a:p>
            </p:txBody>
          </p:sp>
        </p:grpSp>
        <p:sp>
          <p:nvSpPr>
            <p:cNvPr id="87" name="Rounded Rectangle 86"/>
            <p:cNvSpPr/>
            <p:nvPr/>
          </p:nvSpPr>
          <p:spPr>
            <a:xfrm>
              <a:off x="1716833" y="3788275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Manual Lock</a:t>
              </a:r>
              <a:endParaRPr lang="en-US" sz="1400" b="1" dirty="0"/>
            </a:p>
          </p:txBody>
        </p:sp>
        <p:sp>
          <p:nvSpPr>
            <p:cNvPr id="88" name="Rounded Rectangle 87"/>
            <p:cNvSpPr/>
            <p:nvPr/>
          </p:nvSpPr>
          <p:spPr>
            <a:xfrm>
              <a:off x="3492771" y="3791385"/>
              <a:ext cx="1688814" cy="289249"/>
            </a:xfrm>
            <a:prstGeom prst="roundRec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Auto Lock</a:t>
              </a:r>
              <a:endParaRPr lang="en-US" sz="1400" b="1" dirty="0"/>
            </a:p>
          </p:txBody>
        </p:sp>
        <p:sp>
          <p:nvSpPr>
            <p:cNvPr id="89" name="Rounded Rectangle 88"/>
            <p:cNvSpPr/>
            <p:nvPr/>
          </p:nvSpPr>
          <p:spPr>
            <a:xfrm>
              <a:off x="5259378" y="3785165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Fixture Id Label</a:t>
              </a:r>
              <a:endParaRPr lang="en-US" sz="1400" b="1" dirty="0"/>
            </a:p>
          </p:txBody>
        </p:sp>
        <p:sp>
          <p:nvSpPr>
            <p:cNvPr id="90" name="Rounded Rectangle 89"/>
            <p:cNvSpPr/>
            <p:nvPr/>
          </p:nvSpPr>
          <p:spPr>
            <a:xfrm>
              <a:off x="7025984" y="3788276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Module </a:t>
              </a:r>
              <a:r>
                <a:rPr lang="en-US" sz="1400" b="1" dirty="0" err="1" smtClean="0"/>
                <a:t>Nav</a:t>
              </a:r>
              <a:r>
                <a:rPr lang="en-US" sz="1400" b="1" dirty="0" smtClean="0"/>
                <a:t> LED</a:t>
              </a:r>
              <a:endParaRPr lang="en-US" sz="1400" b="1" dirty="0"/>
            </a:p>
          </p:txBody>
        </p:sp>
        <p:sp>
          <p:nvSpPr>
            <p:cNvPr id="92" name="Rounded Rectangle 91"/>
            <p:cNvSpPr/>
            <p:nvPr/>
          </p:nvSpPr>
          <p:spPr>
            <a:xfrm>
              <a:off x="1729268" y="4360570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Outer LED Guide</a:t>
              </a:r>
              <a:endParaRPr lang="en-US" sz="1400" b="1" dirty="0"/>
            </a:p>
          </p:txBody>
        </p:sp>
        <p:sp>
          <p:nvSpPr>
            <p:cNvPr id="93" name="Rounded Rectangle 92"/>
            <p:cNvSpPr/>
            <p:nvPr/>
          </p:nvSpPr>
          <p:spPr>
            <a:xfrm>
              <a:off x="3505206" y="4363680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err="1" smtClean="0"/>
                <a:t>Cont.Check</a:t>
              </a:r>
              <a:r>
                <a:rPr lang="en-US" sz="1400" b="1" dirty="0" smtClean="0"/>
                <a:t> Probe</a:t>
              </a:r>
              <a:endParaRPr lang="en-US" sz="1400" b="1" dirty="0"/>
            </a:p>
          </p:txBody>
        </p:sp>
        <p:sp>
          <p:nvSpPr>
            <p:cNvPr id="94" name="Rounded Rectangle 93"/>
            <p:cNvSpPr/>
            <p:nvPr/>
          </p:nvSpPr>
          <p:spPr>
            <a:xfrm>
              <a:off x="5271813" y="4357460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Push Click Pull</a:t>
              </a:r>
              <a:endParaRPr lang="en-US" sz="1400" b="1" dirty="0"/>
            </a:p>
          </p:txBody>
        </p:sp>
        <p:sp>
          <p:nvSpPr>
            <p:cNvPr id="95" name="Rounded Rectangle 94"/>
            <p:cNvSpPr/>
            <p:nvPr/>
          </p:nvSpPr>
          <p:spPr>
            <a:xfrm>
              <a:off x="7038419" y="4360571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Push Click Push</a:t>
              </a:r>
              <a:endParaRPr lang="en-US" sz="1400" b="1" dirty="0"/>
            </a:p>
          </p:txBody>
        </p:sp>
        <p:sp>
          <p:nvSpPr>
            <p:cNvPr id="98" name="Rounded Rectangle 97"/>
            <p:cNvSpPr/>
            <p:nvPr/>
          </p:nvSpPr>
          <p:spPr>
            <a:xfrm>
              <a:off x="1732372" y="4923534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err="1" smtClean="0"/>
                <a:t>Con.Presence</a:t>
              </a:r>
              <a:r>
                <a:rPr lang="en-US" sz="1400" b="1" dirty="0" smtClean="0"/>
                <a:t> Probe</a:t>
              </a:r>
              <a:endParaRPr lang="en-US" sz="1400" b="1" dirty="0"/>
            </a:p>
          </p:txBody>
        </p:sp>
        <p:sp>
          <p:nvSpPr>
            <p:cNvPr id="99" name="Rounded Rectangle 98"/>
            <p:cNvSpPr/>
            <p:nvPr/>
          </p:nvSpPr>
          <p:spPr>
            <a:xfrm>
              <a:off x="3508310" y="4926644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Zero Force </a:t>
              </a:r>
              <a:endParaRPr lang="en-US" sz="1400" b="1" dirty="0"/>
            </a:p>
          </p:txBody>
        </p:sp>
        <p:sp>
          <p:nvSpPr>
            <p:cNvPr id="100" name="Rounded Rectangle 99"/>
            <p:cNvSpPr/>
            <p:nvPr/>
          </p:nvSpPr>
          <p:spPr>
            <a:xfrm>
              <a:off x="5274917" y="4920424"/>
              <a:ext cx="1688814" cy="289249"/>
            </a:xfrm>
            <a:prstGeom prst="roundRec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Cover Detection</a:t>
              </a:r>
              <a:endParaRPr lang="en-US" sz="1400" b="1" dirty="0"/>
            </a:p>
          </p:txBody>
        </p:sp>
        <p:sp>
          <p:nvSpPr>
            <p:cNvPr id="101" name="Rounded Rectangle 100"/>
            <p:cNvSpPr/>
            <p:nvPr/>
          </p:nvSpPr>
          <p:spPr>
            <a:xfrm>
              <a:off x="7041523" y="4923535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Bend Detection</a:t>
              </a:r>
              <a:endParaRPr lang="en-US" sz="1400" b="1" dirty="0"/>
            </a:p>
          </p:txBody>
        </p:sp>
        <p:sp>
          <p:nvSpPr>
            <p:cNvPr id="102" name="Rounded Rectangle 101"/>
            <p:cNvSpPr/>
            <p:nvPr/>
          </p:nvSpPr>
          <p:spPr>
            <a:xfrm>
              <a:off x="1726145" y="5495829"/>
              <a:ext cx="1688814" cy="289249"/>
            </a:xfrm>
            <a:prstGeom prst="roundRect">
              <a:avLst/>
            </a:prstGeom>
            <a:ln/>
          </p:spPr>
          <p:style>
            <a:lnRef idx="0">
              <a:schemeClr val="accent6"/>
            </a:lnRef>
            <a:fillRef idx="3">
              <a:schemeClr val="accent6"/>
            </a:fillRef>
            <a:effectRef idx="3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LED </a:t>
              </a:r>
              <a:r>
                <a:rPr lang="en-US" sz="1400" b="1" dirty="0" err="1" smtClean="0"/>
                <a:t>Nav</a:t>
              </a:r>
              <a:r>
                <a:rPr lang="en-US" sz="1400" b="1" dirty="0" smtClean="0"/>
                <a:t> Card</a:t>
              </a:r>
              <a:endParaRPr lang="en-US" sz="1400" b="1" dirty="0"/>
            </a:p>
          </p:txBody>
        </p:sp>
        <p:sp>
          <p:nvSpPr>
            <p:cNvPr id="103" name="Rounded Rectangle 102"/>
            <p:cNvSpPr/>
            <p:nvPr/>
          </p:nvSpPr>
          <p:spPr>
            <a:xfrm>
              <a:off x="3502083" y="5498939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dirty="0" smtClean="0"/>
                <a:t>Shunt Opening</a:t>
              </a:r>
              <a:endParaRPr lang="en-US" sz="1400" b="1" dirty="0"/>
            </a:p>
          </p:txBody>
        </p:sp>
        <p:sp>
          <p:nvSpPr>
            <p:cNvPr id="104" name="Rounded Rectangle 103"/>
            <p:cNvSpPr/>
            <p:nvPr/>
          </p:nvSpPr>
          <p:spPr>
            <a:xfrm>
              <a:off x="5268690" y="5492719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05" name="Rounded Rectangle 104"/>
            <p:cNvSpPr/>
            <p:nvPr/>
          </p:nvSpPr>
          <p:spPr>
            <a:xfrm>
              <a:off x="7035296" y="5495830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06" name="Rounded Rectangle 105"/>
            <p:cNvSpPr/>
            <p:nvPr/>
          </p:nvSpPr>
          <p:spPr>
            <a:xfrm>
              <a:off x="1738580" y="6068124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07" name="Rounded Rectangle 106"/>
            <p:cNvSpPr/>
            <p:nvPr/>
          </p:nvSpPr>
          <p:spPr>
            <a:xfrm>
              <a:off x="3514518" y="6071234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08" name="Rounded Rectangle 107"/>
            <p:cNvSpPr/>
            <p:nvPr/>
          </p:nvSpPr>
          <p:spPr>
            <a:xfrm>
              <a:off x="5281125" y="6065014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  <p:sp>
          <p:nvSpPr>
            <p:cNvPr id="109" name="Rounded Rectangle 108"/>
            <p:cNvSpPr/>
            <p:nvPr/>
          </p:nvSpPr>
          <p:spPr>
            <a:xfrm>
              <a:off x="7047731" y="6068125"/>
              <a:ext cx="1688814" cy="289249"/>
            </a:xfrm>
            <a:prstGeom prst="roundRect">
              <a:avLst/>
            </a:prstGeom>
            <a:ln>
              <a:solidFill>
                <a:schemeClr val="bg1">
                  <a:lumMod val="50000"/>
                </a:schemeClr>
              </a:solidFill>
            </a:ln>
          </p:spPr>
          <p:style>
            <a:lnRef idx="0">
              <a:schemeClr val="accent3"/>
            </a:lnRef>
            <a:fillRef idx="3">
              <a:schemeClr val="accent3"/>
            </a:fillRef>
            <a:effectRef idx="3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b="1"/>
            </a:p>
          </p:txBody>
        </p:sp>
      </p:grpSp>
      <p:graphicFrame>
        <p:nvGraphicFramePr>
          <p:cNvPr id="129" name="Table 128"/>
          <p:cNvGraphicFramePr>
            <a:graphicFrameLocks noGrp="1"/>
          </p:cNvGraphicFramePr>
          <p:nvPr/>
        </p:nvGraphicFramePr>
        <p:xfrm>
          <a:off x="1682627" y="2314014"/>
          <a:ext cx="2448000" cy="15518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60000"/>
                <a:gridCol w="756000"/>
                <a:gridCol w="396000"/>
                <a:gridCol w="396000"/>
                <a:gridCol w="540000"/>
              </a:tblGrid>
              <a:tr h="612000">
                <a:tc>
                  <a:txBody>
                    <a:bodyPr/>
                    <a:lstStyle/>
                    <a:p>
                      <a:r>
                        <a:rPr lang="en-US" sz="600" dirty="0" err="1" smtClean="0"/>
                        <a:t>Sl.No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Connector </a:t>
                      </a:r>
                    </a:p>
                    <a:p>
                      <a:r>
                        <a:rPr lang="en-US" sz="1000" dirty="0" smtClean="0"/>
                        <a:t>Name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</a:t>
                      </a:r>
                    </a:p>
                    <a:p>
                      <a:r>
                        <a:rPr lang="en-US" sz="1000" dirty="0" smtClean="0"/>
                        <a:t>Qty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Con</a:t>
                      </a:r>
                    </a:p>
                    <a:p>
                      <a:r>
                        <a:rPr lang="en-US" sz="1000" dirty="0" err="1" smtClean="0"/>
                        <a:t>Cav</a:t>
                      </a:r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No.Of</a:t>
                      </a:r>
                      <a:endParaRPr lang="en-US" sz="1000" dirty="0" smtClean="0"/>
                    </a:p>
                    <a:p>
                      <a:r>
                        <a:rPr lang="en-US" sz="1000" dirty="0" smtClean="0"/>
                        <a:t>Plug</a:t>
                      </a:r>
                      <a:endParaRPr lang="en-US" sz="1000" dirty="0"/>
                    </a:p>
                  </a:txBody>
                  <a:tcPr/>
                </a:tc>
              </a:tr>
              <a:tr h="288000">
                <a:tc>
                  <a:txBody>
                    <a:bodyPr/>
                    <a:lstStyle/>
                    <a:p>
                      <a:pPr algn="r"/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</a:tr>
              <a:tr h="288000"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</a:tr>
              <a:tr h="347099">
                <a:tc gridSpan="5">
                  <a:txBody>
                    <a:bodyPr/>
                    <a:lstStyle/>
                    <a:p>
                      <a:pPr algn="r"/>
                      <a:r>
                        <a:rPr lang="en-US" sz="1050" dirty="0" smtClean="0"/>
                        <a:t>Add</a:t>
                      </a:r>
                      <a:r>
                        <a:rPr lang="en-US" sz="1050" baseline="0" dirty="0" smtClean="0"/>
                        <a:t> New  </a:t>
                      </a:r>
                      <a:r>
                        <a:rPr lang="en-US" sz="1050" dirty="0" smtClean="0"/>
                        <a:t>                     </a:t>
                      </a:r>
                      <a:r>
                        <a:rPr lang="en-US" sz="1200" dirty="0" smtClean="0"/>
                        <a:t>Import  Excel File </a:t>
                      </a:r>
                      <a:endParaRPr lang="en-US" sz="105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33" name="Picture 2"/>
          <p:cNvPicPr>
            <a:picLocks noChangeAspect="1" noChangeArrowheads="1"/>
          </p:cNvPicPr>
          <p:nvPr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2679211" y="3535156"/>
            <a:ext cx="269292" cy="31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pSp>
        <p:nvGrpSpPr>
          <p:cNvPr id="124" name="Group 123"/>
          <p:cNvGrpSpPr/>
          <p:nvPr/>
        </p:nvGrpSpPr>
        <p:grpSpPr>
          <a:xfrm>
            <a:off x="4124121" y="3573643"/>
            <a:ext cx="4861259" cy="242646"/>
            <a:chOff x="3554964" y="2099392"/>
            <a:chExt cx="4323186" cy="195943"/>
          </a:xfrm>
        </p:grpSpPr>
        <p:grpSp>
          <p:nvGrpSpPr>
            <p:cNvPr id="123" name="Group 122"/>
            <p:cNvGrpSpPr/>
            <p:nvPr/>
          </p:nvGrpSpPr>
          <p:grpSpPr>
            <a:xfrm>
              <a:off x="3554964" y="2099392"/>
              <a:ext cx="4320073" cy="195943"/>
              <a:chOff x="3638939" y="2808514"/>
              <a:chExt cx="4320073" cy="195943"/>
            </a:xfrm>
          </p:grpSpPr>
          <p:sp>
            <p:nvSpPr>
              <p:cNvPr id="111" name="Rectangle 110"/>
              <p:cNvSpPr/>
              <p:nvPr/>
            </p:nvSpPr>
            <p:spPr>
              <a:xfrm>
                <a:off x="3638939" y="2808514"/>
                <a:ext cx="4320073" cy="195943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>
                <a:solidFill>
                  <a:schemeClr val="bg1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9" name="Rounded Rectangle 118"/>
              <p:cNvSpPr/>
              <p:nvPr/>
            </p:nvSpPr>
            <p:spPr>
              <a:xfrm>
                <a:off x="5579706" y="2827173"/>
                <a:ext cx="541176" cy="158621"/>
              </a:xfrm>
              <a:prstGeom prst="roundRect">
                <a:avLst/>
              </a:prstGeom>
              <a:solidFill>
                <a:schemeClr val="bg1">
                  <a:lumMod val="75000"/>
                </a:schemeClr>
              </a:solidFill>
            </p:spPr>
            <p:style>
              <a:lnRef idx="0">
                <a:schemeClr val="accent3"/>
              </a:lnRef>
              <a:fillRef idx="3">
                <a:schemeClr val="accent3"/>
              </a:fillRef>
              <a:effectRef idx="3">
                <a:schemeClr val="accent3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12" name="Isosceles Triangle 111"/>
            <p:cNvSpPr/>
            <p:nvPr/>
          </p:nvSpPr>
          <p:spPr>
            <a:xfrm rot="16200000">
              <a:off x="3568959" y="2113380"/>
              <a:ext cx="166458" cy="16011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Isosceles Triangle 112"/>
            <p:cNvSpPr/>
            <p:nvPr/>
          </p:nvSpPr>
          <p:spPr>
            <a:xfrm rot="5400000">
              <a:off x="7714865" y="2116489"/>
              <a:ext cx="166458" cy="160113"/>
            </a:xfrm>
            <a:prstGeom prst="triangle">
              <a:avLst/>
            </a:prstGeom>
            <a:solidFill>
              <a:schemeClr val="bg1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aphicFrame>
        <p:nvGraphicFramePr>
          <p:cNvPr id="138" name="Table 137"/>
          <p:cNvGraphicFramePr>
            <a:graphicFrameLocks noGrp="1"/>
          </p:cNvGraphicFramePr>
          <p:nvPr/>
        </p:nvGraphicFramePr>
        <p:xfrm>
          <a:off x="4158349" y="2345117"/>
          <a:ext cx="4789709" cy="11880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217488"/>
                <a:gridCol w="439949"/>
              </a:tblGrid>
              <a:tr h="612000">
                <a:tc>
                  <a:txBody>
                    <a:bodyPr/>
                    <a:lstStyle/>
                    <a:p>
                      <a:pPr algn="r"/>
                      <a:r>
                        <a:rPr lang="en-US" sz="1000" dirty="0" smtClean="0">
                          <a:solidFill>
                            <a:schemeClr val="bg1"/>
                          </a:solidFill>
                        </a:rPr>
                        <a:t>Auto</a:t>
                      </a:r>
                      <a:r>
                        <a:rPr lang="en-US" sz="1000" baseline="0" dirty="0" smtClean="0">
                          <a:solidFill>
                            <a:schemeClr val="bg1"/>
                          </a:solidFill>
                        </a:rPr>
                        <a:t> Loc</a:t>
                      </a:r>
                      <a:endParaRPr lang="en-US" sz="1000" dirty="0">
                        <a:solidFill>
                          <a:schemeClr val="bg1"/>
                        </a:solidFill>
                      </a:endParaRPr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err="1" smtClean="0"/>
                        <a:t>Cover.De</a:t>
                      </a:r>
                      <a:endParaRPr lang="en-US" sz="1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LED </a:t>
                      </a:r>
                      <a:r>
                        <a:rPr lang="en-US" sz="1000" dirty="0" err="1" smtClean="0"/>
                        <a:t>Nv</a:t>
                      </a:r>
                      <a:endParaRPr lang="en-US" sz="1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Shunt</a:t>
                      </a:r>
                      <a:endParaRPr lang="en-US" sz="1000" dirty="0"/>
                    </a:p>
                  </a:txBody>
                  <a:tcPr vert="vert270" anchor="ctr"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00" dirty="0" smtClean="0"/>
                        <a:t>Total</a:t>
                      </a:r>
                      <a:endParaRPr lang="en-US" sz="1000" dirty="0"/>
                    </a:p>
                  </a:txBody>
                  <a:tcPr/>
                </a:tc>
              </a:tr>
              <a:tr h="288000"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736</a:t>
                      </a:r>
                      <a:endParaRPr lang="en-US" sz="1050" dirty="0"/>
                    </a:p>
                  </a:txBody>
                  <a:tcPr/>
                </a:tc>
              </a:tr>
              <a:tr h="288000"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050" dirty="0" smtClean="0"/>
                        <a:t>657</a:t>
                      </a:r>
                      <a:endParaRPr lang="en-US" sz="105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9" name="Rectangle 138"/>
          <p:cNvSpPr/>
          <p:nvPr/>
        </p:nvSpPr>
        <p:spPr>
          <a:xfrm>
            <a:off x="1707504" y="3013806"/>
            <a:ext cx="111967" cy="111967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1747936" y="1778440"/>
            <a:ext cx="1499118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Customer</a:t>
            </a: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: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49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3355912" y="1790880"/>
            <a:ext cx="1499118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 Name :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0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4973218" y="1793990"/>
            <a:ext cx="1499118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Project No :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54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 txBox="1">
            <a:spLocks/>
          </p:cNvSpPr>
          <p:nvPr/>
        </p:nvSpPr>
        <p:spPr>
          <a:xfrm>
            <a:off x="6590524" y="1787770"/>
            <a:ext cx="1499118" cy="309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IN" sz="1400" b="1" dirty="0" smtClean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Quote </a:t>
            </a:r>
            <a:r>
              <a:rPr kumimoji="0" lang="en-IN" sz="1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No :</a:t>
            </a:r>
            <a:endParaRPr kumimoji="0" lang="en-IN" sz="1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9305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>
            <a:extLst>
              <a:ext uri="{FF2B5EF4-FFF2-40B4-BE49-F238E27FC236}">
                <a16:creationId xmlns:a16="http://schemas.microsoft.com/office/drawing/2014/main" xmlns="" id="{1B08CEB0-7C05-42CA-8590-1B6A364434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275" y="263771"/>
            <a:ext cx="2911059" cy="309562"/>
          </a:xfrm>
        </p:spPr>
        <p:txBody>
          <a:bodyPr>
            <a:noAutofit/>
          </a:bodyPr>
          <a:lstStyle/>
          <a:p>
            <a:r>
              <a:rPr lang="en-IN" sz="2000" dirty="0"/>
              <a:t>VMC OUTPUT</a:t>
            </a:r>
          </a:p>
        </p:txBody>
      </p:sp>
    </p:spTree>
    <p:extLst>
      <p:ext uri="{BB962C8B-B14F-4D97-AF65-F5344CB8AC3E}">
        <p14:creationId xmlns:p14="http://schemas.microsoft.com/office/powerpoint/2010/main" xmlns="" val="17696466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4737</TotalTime>
  <Words>306</Words>
  <Application>Microsoft Office PowerPoint</Application>
  <PresentationFormat>On-screen Show (4:3)</PresentationFormat>
  <Paragraphs>133</Paragraphs>
  <Slides>5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CMS Software Page Design    - Dashboard</vt:lpstr>
      <vt:lpstr>CMS Software Page Design    - Dashboard For Sales</vt:lpstr>
      <vt:lpstr>CMS Software Page Design    - Sales</vt:lpstr>
      <vt:lpstr>CMS Software Page Design    - Project</vt:lpstr>
      <vt:lpstr>VMC OUTPUT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Chandrabose Saminathan</dc:creator>
  <cp:lastModifiedBy>it.charatechnologies@gmail.com</cp:lastModifiedBy>
  <cp:revision>179</cp:revision>
  <dcterms:created xsi:type="dcterms:W3CDTF">2022-02-23T09:32:56Z</dcterms:created>
  <dcterms:modified xsi:type="dcterms:W3CDTF">2024-10-04T10:22:41Z</dcterms:modified>
</cp:coreProperties>
</file>